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8"/>
  </p:notesMasterIdLst>
  <p:sldIdLst>
    <p:sldId id="699" r:id="rId3"/>
    <p:sldId id="766" r:id="rId4"/>
    <p:sldId id="767" r:id="rId5"/>
    <p:sldId id="768" r:id="rId6"/>
    <p:sldId id="769" r:id="rId7"/>
    <p:sldId id="770" r:id="rId8"/>
    <p:sldId id="771" r:id="rId9"/>
    <p:sldId id="772" r:id="rId10"/>
    <p:sldId id="773" r:id="rId11"/>
    <p:sldId id="774" r:id="rId12"/>
    <p:sldId id="775" r:id="rId13"/>
    <p:sldId id="776" r:id="rId14"/>
    <p:sldId id="777" r:id="rId15"/>
    <p:sldId id="778" r:id="rId16"/>
    <p:sldId id="779" r:id="rId17"/>
    <p:sldId id="780" r:id="rId18"/>
    <p:sldId id="781" r:id="rId19"/>
    <p:sldId id="782" r:id="rId20"/>
    <p:sldId id="783" r:id="rId21"/>
    <p:sldId id="784" r:id="rId22"/>
    <p:sldId id="785" r:id="rId23"/>
    <p:sldId id="786" r:id="rId24"/>
    <p:sldId id="787" r:id="rId25"/>
    <p:sldId id="788" r:id="rId26"/>
    <p:sldId id="789" r:id="rId27"/>
    <p:sldId id="790" r:id="rId28"/>
    <p:sldId id="791" r:id="rId29"/>
    <p:sldId id="792" r:id="rId30"/>
    <p:sldId id="793" r:id="rId31"/>
    <p:sldId id="794" r:id="rId32"/>
    <p:sldId id="795" r:id="rId33"/>
    <p:sldId id="796" r:id="rId34"/>
    <p:sldId id="797" r:id="rId35"/>
    <p:sldId id="798" r:id="rId36"/>
    <p:sldId id="799" r:id="rId37"/>
    <p:sldId id="800" r:id="rId38"/>
    <p:sldId id="801" r:id="rId39"/>
    <p:sldId id="802" r:id="rId40"/>
    <p:sldId id="803" r:id="rId41"/>
    <p:sldId id="804" r:id="rId42"/>
    <p:sldId id="805" r:id="rId43"/>
    <p:sldId id="806" r:id="rId44"/>
    <p:sldId id="807" r:id="rId45"/>
    <p:sldId id="808" r:id="rId46"/>
    <p:sldId id="705" r:id="rId47"/>
    <p:sldId id="706" r:id="rId48"/>
    <p:sldId id="707" r:id="rId49"/>
    <p:sldId id="708" r:id="rId50"/>
    <p:sldId id="709" r:id="rId51"/>
    <p:sldId id="710" r:id="rId52"/>
    <p:sldId id="711" r:id="rId53"/>
    <p:sldId id="712" r:id="rId54"/>
    <p:sldId id="713" r:id="rId55"/>
    <p:sldId id="714" r:id="rId56"/>
    <p:sldId id="715" r:id="rId57"/>
    <p:sldId id="716" r:id="rId58"/>
    <p:sldId id="717" r:id="rId59"/>
    <p:sldId id="718" r:id="rId60"/>
    <p:sldId id="719" r:id="rId61"/>
    <p:sldId id="720" r:id="rId62"/>
    <p:sldId id="721" r:id="rId63"/>
    <p:sldId id="722" r:id="rId64"/>
    <p:sldId id="723" r:id="rId65"/>
    <p:sldId id="724" r:id="rId66"/>
    <p:sldId id="725" r:id="rId67"/>
    <p:sldId id="726" r:id="rId68"/>
    <p:sldId id="727" r:id="rId69"/>
    <p:sldId id="728" r:id="rId70"/>
    <p:sldId id="729" r:id="rId71"/>
    <p:sldId id="730" r:id="rId72"/>
    <p:sldId id="731" r:id="rId73"/>
    <p:sldId id="732" r:id="rId74"/>
    <p:sldId id="733" r:id="rId75"/>
    <p:sldId id="734" r:id="rId76"/>
    <p:sldId id="735" r:id="rId77"/>
    <p:sldId id="736" r:id="rId78"/>
    <p:sldId id="737" r:id="rId79"/>
    <p:sldId id="738" r:id="rId80"/>
    <p:sldId id="739" r:id="rId81"/>
    <p:sldId id="740" r:id="rId82"/>
    <p:sldId id="741" r:id="rId83"/>
    <p:sldId id="742" r:id="rId84"/>
    <p:sldId id="743" r:id="rId85"/>
    <p:sldId id="744" r:id="rId86"/>
    <p:sldId id="745" r:id="rId87"/>
    <p:sldId id="746" r:id="rId88"/>
    <p:sldId id="747" r:id="rId89"/>
    <p:sldId id="748" r:id="rId90"/>
    <p:sldId id="749" r:id="rId91"/>
    <p:sldId id="750" r:id="rId92"/>
    <p:sldId id="751" r:id="rId93"/>
    <p:sldId id="763" r:id="rId94"/>
    <p:sldId id="764" r:id="rId95"/>
    <p:sldId id="702" r:id="rId96"/>
    <p:sldId id="679" r:id="rId9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66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 smtClean="0"/>
              <a:t>13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Toán tử và câu lệch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78850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24" dirty="0"/>
              <a:t>tăng </a:t>
            </a:r>
            <a:r>
              <a:rPr spc="-49" dirty="0"/>
              <a:t>và </a:t>
            </a:r>
            <a:r>
              <a:rPr spc="-5" dirty="0"/>
              <a:t>giảm</a:t>
            </a:r>
            <a:r>
              <a:rPr spc="30" dirty="0"/>
              <a:t> </a:t>
            </a:r>
            <a:r>
              <a:rPr spc="-5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935482"/>
            <a:ext cx="9177020" cy="225995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873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355970">
              <a:spcBef>
                <a:spcPts val="24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number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3;</a:t>
            </a:r>
            <a:endParaRPr>
              <a:latin typeface="Courier New"/>
              <a:cs typeface="Courier New"/>
            </a:endParaRPr>
          </a:p>
          <a:p>
            <a:pPr marL="355970" marR="6047">
              <a:lnSpc>
                <a:spcPts val="2667"/>
              </a:lnSpc>
              <a:spcBef>
                <a:spcPts val="90"/>
              </a:spcBef>
            </a:pPr>
            <a:r>
              <a:rPr dirty="0">
                <a:latin typeface="Courier New"/>
                <a:cs typeface="Courier New"/>
              </a:rPr>
              <a:t>alert(‘Number after increment </a:t>
            </a:r>
            <a:r>
              <a:rPr spc="5" dirty="0">
                <a:latin typeface="Courier New"/>
                <a:cs typeface="Courier New"/>
              </a:rPr>
              <a:t>= ‘ + </a:t>
            </a:r>
            <a:r>
              <a:rPr dirty="0">
                <a:latin typeface="Courier New"/>
                <a:cs typeface="Courier New"/>
              </a:rPr>
              <a:t>++number);  alert(‘Number after decrement </a:t>
            </a:r>
            <a:r>
              <a:rPr spc="5" dirty="0">
                <a:latin typeface="Courier New"/>
                <a:cs typeface="Courier New"/>
              </a:rPr>
              <a:t>= ‘ +</a:t>
            </a:r>
            <a:r>
              <a:rPr spc="2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number--);</a:t>
            </a:r>
            <a:endParaRPr>
              <a:latin typeface="Courier New"/>
              <a:cs typeface="Courier New"/>
            </a:endParaRPr>
          </a:p>
          <a:p>
            <a:pPr marL="15114">
              <a:lnSpc>
                <a:spcPts val="2583"/>
              </a:lnSpc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434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440" y="3497579"/>
            <a:ext cx="11222735" cy="27310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6691"/>
              </p:ext>
            </p:extLst>
          </p:nvPr>
        </p:nvGraphicFramePr>
        <p:xfrm>
          <a:off x="609601" y="3505201"/>
          <a:ext cx="11175153" cy="2707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7847"/>
                <a:gridCol w="8507306"/>
              </a:tblGrid>
              <a:tr h="731521">
                <a:tc>
                  <a:txBody>
                    <a:bodyPr/>
                    <a:lstStyle/>
                    <a:p>
                      <a:pPr marL="0" marR="133350" indent="-71818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  hệ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==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(Equal)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toán hạng có bằng nhau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!=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(Not</a:t>
                      </a:r>
                      <a:r>
                        <a:rPr sz="13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Equal)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hai toán hạng có khác nhau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===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(Strict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Equal)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hai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toán hạng có bằng nhau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cùng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137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!==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(Strict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Equal)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toán hạng có bằng nhau không cho dù cùng</a:t>
                      </a:r>
                      <a:r>
                        <a:rPr sz="13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kiểu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0588" y="118638"/>
            <a:ext cx="6637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11" dirty="0"/>
              <a:t>quan </a:t>
            </a:r>
            <a:r>
              <a:rPr spc="-5" dirty="0"/>
              <a:t>hệ</a:t>
            </a:r>
            <a:r>
              <a:rPr spc="-71" dirty="0"/>
              <a:t> </a:t>
            </a:r>
            <a:r>
              <a:rPr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01903" y="813055"/>
            <a:ext cx="11342623" cy="62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3937" y="1543811"/>
            <a:ext cx="11340591" cy="1586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9057" y="871551"/>
            <a:ext cx="11006273" cy="2439002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ngôi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sánh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giữa hai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20407">
              <a:lnSpc>
                <a:spcPts val="2404"/>
              </a:lnSpc>
            </a:pP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au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sánh, họ trở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là,</a:t>
            </a:r>
            <a:r>
              <a:rPr spc="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404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false.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871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Biểu thức bao gồm một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quan hệ được gọi là biểu thức quan hệ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hoặc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biểu thức điều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 marL="374106" indent="-327250">
              <a:spcBef>
                <a:spcPts val="113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4863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toán tử quan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hệ.</a:t>
            </a: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950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441" y="1363980"/>
            <a:ext cx="11324336" cy="3334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022570"/>
              </p:ext>
            </p:extLst>
          </p:nvPr>
        </p:nvGraphicFramePr>
        <p:xfrm>
          <a:off x="609598" y="1371600"/>
          <a:ext cx="11278443" cy="3589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13623"/>
                <a:gridCol w="6964820"/>
              </a:tblGrid>
              <a:tr h="731521">
                <a:tc>
                  <a:txBody>
                    <a:bodyPr/>
                    <a:lstStyle/>
                    <a:p>
                      <a:pPr marL="7048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</a:t>
                      </a:r>
                      <a:endParaRPr sz="1600" dirty="0">
                        <a:latin typeface="Arial"/>
                        <a:cs typeface="Arial"/>
                      </a:endParaRPr>
                    </a:p>
                    <a:p>
                      <a:pPr marL="7048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hệ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</a:tr>
              <a:tr h="723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&gt;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(Greater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Than)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lớn hơn bên phải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</a:tr>
              <a:tr h="7234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&lt;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(Less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Than)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nhỏ hơn bên phải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</a:tr>
              <a:tr h="7918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 marR="156845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&gt;=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(Greater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Equal)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lớn hơn hay bằng bên phải</a:t>
                      </a:r>
                      <a:r>
                        <a:rPr sz="13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</a:tr>
              <a:tr h="619104">
                <a:tc>
                  <a:txBody>
                    <a:bodyPr/>
                    <a:lstStyle/>
                    <a:p>
                      <a:pPr marL="91440" marR="37655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&lt;= (Less Than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Equal)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nhỏ hơn hay bằng bên phải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không?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1387" y="34564"/>
            <a:ext cx="6637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11" dirty="0"/>
              <a:t>quan </a:t>
            </a:r>
            <a:r>
              <a:rPr spc="-5" dirty="0"/>
              <a:t>hệ</a:t>
            </a:r>
            <a:r>
              <a:rPr spc="-71" dirty="0"/>
              <a:t> </a:t>
            </a:r>
            <a:r>
              <a:rPr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3478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8" y="45994"/>
            <a:ext cx="6637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11" dirty="0"/>
              <a:t>quan </a:t>
            </a:r>
            <a:r>
              <a:rPr spc="-5" dirty="0"/>
              <a:t>hệ</a:t>
            </a:r>
            <a:r>
              <a:rPr spc="-71" dirty="0"/>
              <a:t> </a:t>
            </a:r>
            <a:r>
              <a:rPr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1164083"/>
            <a:ext cx="9481819" cy="360391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5332" marR="5095418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var firstNumber = 3;  var secondNumber =</a:t>
            </a:r>
            <a:r>
              <a:rPr sz="1900" spc="-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4;</a:t>
            </a:r>
            <a:endParaRPr sz="1900">
              <a:latin typeface="Courier New"/>
              <a:cs typeface="Courier New"/>
            </a:endParaRPr>
          </a:p>
          <a:p>
            <a:pPr marL="15114" marR="151155" indent="290218"/>
            <a:r>
              <a:rPr sz="1900" spc="-5" dirty="0">
                <a:latin typeface="Courier New"/>
                <a:cs typeface="Courier New"/>
              </a:rPr>
              <a:t>document.write(‘First number is greater than the second  number: ‘ + (firstNumber &gt;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secondNumber));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document.write(‘&lt;br/&gt;First number is less than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the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second number: ‘ + (firstNumber &lt;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secondNumber));</a:t>
            </a:r>
            <a:endParaRPr sz="1900">
              <a:latin typeface="Courier New"/>
              <a:cs typeface="Courier New"/>
            </a:endParaRPr>
          </a:p>
          <a:p>
            <a:pPr marL="15114" marR="6047" indent="290218"/>
            <a:r>
              <a:rPr sz="1900" spc="-5" dirty="0">
                <a:latin typeface="Courier New"/>
                <a:cs typeface="Courier New"/>
              </a:rPr>
              <a:t>document.write(‘&lt;br/&gt;First number is equal to the second  number: ‘ + (firstNumber ==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secondNumber));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503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9440" y="2770634"/>
            <a:ext cx="11222735" cy="22981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9603" y="2778759"/>
          <a:ext cx="11176848" cy="2413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5307"/>
                <a:gridCol w="8511541"/>
              </a:tblGrid>
              <a:tr h="626024"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logic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&amp;&amp;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(AND)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3510" marR="8382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về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true, nếu tất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toán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hạng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đánh giá đúng.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toán hạng đầu  tiên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để đánh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sai,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sẽ bỏ qua các toán hạng thứ</a:t>
                      </a:r>
                      <a:r>
                        <a:rPr sz="13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!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(NOT)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về false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nếu toán hạng đúng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ngược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lại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||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(OR)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43510" marR="83185">
                        <a:lnSpc>
                          <a:spcPct val="102299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về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true, nếu một trong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toán hạng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đánh giá đúng.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toán hạng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để đánh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đúng, nó sẽ bỏ qua các toán hạng thứ</a:t>
                      </a:r>
                      <a:r>
                        <a:rPr sz="13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0589" y="38628"/>
            <a:ext cx="56735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11" dirty="0"/>
              <a:t>logic</a:t>
            </a:r>
            <a:r>
              <a:rPr spc="-79" dirty="0"/>
              <a:t> </a:t>
            </a:r>
            <a:r>
              <a:rPr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01903" y="893064"/>
            <a:ext cx="11342623" cy="1426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9057" y="1008712"/>
            <a:ext cx="10204025" cy="15700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hai ngôi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logic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toán</a:t>
            </a:r>
            <a:r>
              <a:rPr spc="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hạng</a:t>
            </a:r>
            <a:endParaRPr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700">
              <a:latin typeface="Times New Roman"/>
              <a:cs typeface="Times New Roman"/>
            </a:endParaRPr>
          </a:p>
          <a:p>
            <a:pPr marL="20407" marR="6047">
              <a:lnSpc>
                <a:spcPts val="2225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nhóm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quan hệ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kiểu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(true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hoặc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false)</a:t>
            </a:r>
            <a:endParaRPr>
              <a:latin typeface="Arial"/>
              <a:cs typeface="Arial"/>
            </a:endParaRPr>
          </a:p>
          <a:p>
            <a:pPr marL="374106" indent="-327250">
              <a:spcBef>
                <a:spcPts val="192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4863" algn="l"/>
              </a:tabLst>
            </a:pPr>
            <a:r>
              <a:rPr dirty="0">
                <a:latin typeface="Calibri"/>
                <a:cs typeface="Calibri"/>
              </a:rPr>
              <a:t>Following table lists </a:t>
            </a:r>
            <a:r>
              <a:rPr spc="5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logical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operators.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4800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9" y="26641"/>
            <a:ext cx="56735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11" dirty="0"/>
              <a:t>logic</a:t>
            </a:r>
            <a:r>
              <a:rPr spc="-41" dirty="0"/>
              <a:t> </a:t>
            </a:r>
            <a:r>
              <a:rPr spc="-5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1054355"/>
            <a:ext cx="10297161" cy="239589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name =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“John”;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var age =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23;</a:t>
            </a:r>
            <a:endParaRPr sz="1900">
              <a:latin typeface="Courier New"/>
              <a:cs typeface="Courier New"/>
            </a:endParaRPr>
          </a:p>
          <a:p>
            <a:pPr marL="15114" marR="6047" indent="290218"/>
            <a:r>
              <a:rPr sz="1900" spc="-5" dirty="0">
                <a:latin typeface="Courier New"/>
                <a:cs typeface="Courier New"/>
              </a:rPr>
              <a:t>alert(‘John\’s age is greater than or equal to 23 years : ‘ +  ((name==”John”) &amp;&amp; (age &gt;=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23)));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083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1200" y="3429000"/>
            <a:ext cx="11019537" cy="2921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676286"/>
              </p:ext>
            </p:extLst>
          </p:nvPr>
        </p:nvGraphicFramePr>
        <p:xfrm>
          <a:off x="755226" y="3429000"/>
          <a:ext cx="10972801" cy="2896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8885"/>
                <a:gridCol w="7273916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76884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+=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6;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= numOne +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-=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6;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= numOne –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*=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= numOne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%=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= numOne 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603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/=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6;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numOne = numOne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8987" y="38628"/>
            <a:ext cx="433916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</a:t>
            </a:r>
            <a:r>
              <a:rPr spc="-90" dirty="0"/>
              <a:t> </a:t>
            </a:r>
            <a:r>
              <a:rPr spc="-41" dirty="0"/>
              <a:t>gán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55226" y="3145664"/>
            <a:ext cx="109304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903" y="829055"/>
            <a:ext cx="11342623" cy="78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5966" y="1484375"/>
            <a:ext cx="11338560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163" y="2215896"/>
            <a:ext cx="11326367" cy="886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9056" y="1084453"/>
            <a:ext cx="10905253" cy="1628913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252428">
              <a:lnSpc>
                <a:spcPts val="2225"/>
              </a:lnSpc>
              <a:spcBef>
                <a:spcPts val="483"/>
              </a:spcBef>
            </a:pP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gán gán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hạng bên 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hạng bên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trái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toán </a:t>
            </a:r>
            <a:r>
              <a:rPr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(=).</a:t>
            </a:r>
            <a:endParaRPr>
              <a:latin typeface="Arial"/>
              <a:cs typeface="Arial"/>
            </a:endParaRPr>
          </a:p>
          <a:p>
            <a:pPr marL="18139" marR="6047">
              <a:lnSpc>
                <a:spcPts val="2225"/>
              </a:lnSpc>
              <a:spcBef>
                <a:spcPts val="1685"/>
              </a:spcBef>
            </a:pP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gán đơn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giản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'='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gán 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kết quả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biểu 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biến.</a:t>
            </a:r>
            <a:endParaRPr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30231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gán gộp bao gồm một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phép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toán.</a:t>
            </a:r>
            <a:endParaRPr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1646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9" y="72918"/>
            <a:ext cx="63914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Bitwise</a:t>
            </a:r>
            <a:r>
              <a:rPr spc="-90" dirty="0"/>
              <a:t> </a:t>
            </a:r>
            <a:r>
              <a:rPr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4095" y="1121663"/>
            <a:ext cx="11330433" cy="824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2061" y="1339088"/>
            <a:ext cx="1099326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hạng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bit (0 hoặc 1)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191" y="2203705"/>
            <a:ext cx="11324336" cy="915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8156" y="2467482"/>
            <a:ext cx="10518062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trả 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nhị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phân.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054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90" y="118638"/>
            <a:ext cx="63914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Bitwise</a:t>
            </a:r>
            <a:r>
              <a:rPr spc="-65" dirty="0"/>
              <a:t> </a:t>
            </a:r>
            <a:r>
              <a:rPr spc="-5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55227" y="935482"/>
            <a:ext cx="646514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toán tử bit trong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  <a:endParaRPr>
              <a:latin typeface="Calibri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405889"/>
            <a:ext cx="7610475" cy="475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5674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4242" y="2734055"/>
            <a:ext cx="10714734" cy="3121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018656"/>
              </p:ext>
            </p:extLst>
          </p:nvPr>
        </p:nvGraphicFramePr>
        <p:xfrm>
          <a:off x="914402" y="2741802"/>
          <a:ext cx="10667999" cy="30975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4646"/>
                <a:gridCol w="8203353"/>
              </a:tblGrid>
              <a:tr h="822960">
                <a:tc>
                  <a:txBody>
                    <a:bodyPr/>
                    <a:lstStyle/>
                    <a:p>
                      <a:pPr marL="0" marR="127000" indent="-58864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 đặc  biệt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(comma)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4620" marR="81280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Kết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nhiều biểu thức thành một biểu thức duy nhất,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qua  phải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trả về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biểu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bên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phải.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8934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?: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(conditional)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4620" marR="80010" algn="just">
                        <a:lnSpc>
                          <a:spcPct val="1024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Thao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tác trên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toán hạng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kết quả phụ thuộc vào điều kiện.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cũng được  gọi là toán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 ba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ngôi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dạng điều kiện,? value1: value2.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Nếu điều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kiện là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đúng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thì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trả về value1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lại là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value2.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984" marB="0">
                    <a:solidFill>
                      <a:srgbClr val="F1DCDB"/>
                    </a:solidFill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typeof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4620" marR="81915">
                        <a:lnSpc>
                          <a:spcPct val="102299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về một chuỗi cho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kiểu của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toán hạng. 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Toán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hạng có thể là một  chuỗi, biến,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khóa, 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đối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tượng.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88" y="118638"/>
            <a:ext cx="66082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đặc </a:t>
            </a:r>
            <a:r>
              <a:rPr spc="-19" dirty="0"/>
              <a:t>biệt</a:t>
            </a:r>
            <a:r>
              <a:rPr spc="-49" dirty="0"/>
              <a:t> </a:t>
            </a:r>
            <a:r>
              <a:rPr spc="-5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14095" y="1121663"/>
            <a:ext cx="11330433" cy="824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064" y="1220853"/>
            <a:ext cx="10283611" cy="34394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JavaScript mà không thuộc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nào gọi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biệt.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625" y="2197735"/>
            <a:ext cx="548132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toán tử </a:t>
            </a:r>
            <a:r>
              <a:rPr spc="5" dirty="0">
                <a:latin typeface="Calibri"/>
                <a:cs typeface="Calibri"/>
              </a:rPr>
              <a:t>đặc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biệt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704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2024" y="895160"/>
            <a:ext cx="8549640" cy="1559575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341610" indent="-326493">
              <a:spcBef>
                <a:spcPts val="32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toán </a:t>
            </a:r>
            <a:r>
              <a:rPr sz="2400" spc="11" dirty="0">
                <a:latin typeface="Calibri"/>
                <a:cs typeface="Calibri"/>
              </a:rPr>
              <a:t>tử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5" dirty="0">
                <a:latin typeface="Calibri"/>
                <a:cs typeface="Calibri"/>
              </a:rPr>
              <a:t>các loại </a:t>
            </a:r>
            <a:r>
              <a:rPr sz="2400" dirty="0">
                <a:latin typeface="Calibri"/>
                <a:cs typeface="Calibri"/>
              </a:rPr>
              <a:t>toán </a:t>
            </a:r>
            <a:r>
              <a:rPr sz="2400" spc="11" dirty="0">
                <a:latin typeface="Calibri"/>
                <a:cs typeface="Calibri"/>
              </a:rPr>
              <a:t>tử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1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11" dirty="0">
                <a:latin typeface="Calibri"/>
                <a:cs typeface="Calibri"/>
              </a:rPr>
              <a:t>biểu thức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4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JavaScript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dirty="0">
                <a:latin typeface="Calibri"/>
                <a:cs typeface="Calibri"/>
              </a:rPr>
              <a:t>câu </a:t>
            </a:r>
            <a:r>
              <a:rPr sz="2400" spc="11" dirty="0">
                <a:latin typeface="Calibri"/>
                <a:cs typeface="Calibri"/>
              </a:rPr>
              <a:t>lệnh </a:t>
            </a:r>
            <a:r>
              <a:rPr sz="2400" dirty="0">
                <a:latin typeface="Calibri"/>
                <a:cs typeface="Calibri"/>
              </a:rPr>
              <a:t>rẽ </a:t>
            </a:r>
            <a:r>
              <a:rPr sz="2400" spc="11" dirty="0">
                <a:latin typeface="Calibri"/>
                <a:cs typeface="Calibri"/>
              </a:rPr>
              <a:t>nhánh </a:t>
            </a:r>
            <a:r>
              <a:rPr sz="2400" dirty="0">
                <a:latin typeface="Calibri"/>
                <a:cs typeface="Calibri"/>
              </a:rPr>
              <a:t>trong JavaScript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09422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8" y="118638"/>
            <a:ext cx="66082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đặc </a:t>
            </a:r>
            <a:r>
              <a:rPr spc="-19" dirty="0"/>
              <a:t>biệt</a:t>
            </a:r>
            <a:r>
              <a:rPr spc="-49" dirty="0"/>
              <a:t> </a:t>
            </a:r>
            <a:r>
              <a:rPr spc="-5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901955"/>
            <a:ext cx="846158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200" y="1380138"/>
            <a:ext cx="11014131" cy="213815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0853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&lt;SCRIPT&gt;</a:t>
            </a:r>
          </a:p>
          <a:p>
            <a:pPr marL="340853">
              <a:spcBef>
                <a:spcPts val="114"/>
              </a:spcBef>
            </a:pPr>
            <a:r>
              <a:rPr lang="en-US" sz="1900" spc="-5" dirty="0" err="1">
                <a:latin typeface="Courier New"/>
                <a:cs typeface="Courier New"/>
              </a:rPr>
              <a:t>var</a:t>
            </a:r>
            <a:r>
              <a:rPr lang="en-US" sz="1900" spc="-5" dirty="0">
                <a:latin typeface="Courier New"/>
                <a:cs typeface="Courier New"/>
              </a:rPr>
              <a:t> age = </a:t>
            </a:r>
            <a:r>
              <a:rPr lang="en-US" sz="1900" spc="-5" dirty="0" err="1">
                <a:latin typeface="Courier New"/>
                <a:cs typeface="Courier New"/>
              </a:rPr>
              <a:t>parseInt</a:t>
            </a:r>
            <a:r>
              <a:rPr lang="en-US" sz="1900" spc="-5" dirty="0">
                <a:latin typeface="Courier New"/>
                <a:cs typeface="Courier New"/>
              </a:rPr>
              <a:t>(prompt(“Enter age”, “Age”))</a:t>
            </a:r>
          </a:p>
          <a:p>
            <a:pPr marL="340853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status = ((</a:t>
            </a:r>
            <a:r>
              <a:rPr lang="en-US" sz="1900" spc="-5" dirty="0" err="1">
                <a:latin typeface="Courier New"/>
                <a:cs typeface="Courier New"/>
              </a:rPr>
              <a:t>typeof</a:t>
            </a:r>
            <a:r>
              <a:rPr lang="en-US" sz="1900" spc="-5" dirty="0">
                <a:latin typeface="Courier New"/>
                <a:cs typeface="Courier New"/>
              </a:rPr>
              <a:t>(age) == “number” &amp;&amp; (age &gt;= 18))</a:t>
            </a:r>
          </a:p>
          <a:p>
            <a:pPr marL="340853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?“eligible” : “not eligible”;</a:t>
            </a:r>
          </a:p>
          <a:p>
            <a:pPr marL="340853">
              <a:spcBef>
                <a:spcPts val="114"/>
              </a:spcBef>
            </a:pPr>
            <a:r>
              <a:rPr lang="en-US" sz="1900" spc="-5" dirty="0" err="1">
                <a:latin typeface="Courier New"/>
                <a:cs typeface="Courier New"/>
              </a:rPr>
              <a:t>document.write</a:t>
            </a:r>
            <a:r>
              <a:rPr lang="en-US" sz="1900" spc="-5" dirty="0">
                <a:latin typeface="Courier New"/>
                <a:cs typeface="Courier New"/>
              </a:rPr>
              <a:t>(‘You are ‘ + age + ‘ years old, so you are ‘</a:t>
            </a:r>
          </a:p>
          <a:p>
            <a:pPr marL="340853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+status + ‘ to vote.’);</a:t>
            </a:r>
          </a:p>
          <a:p>
            <a:pPr marL="340853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9701" y="2575307"/>
            <a:ext cx="6362191" cy="2191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1199" y="5029201"/>
            <a:ext cx="6959600" cy="1286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1176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627041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Thứ </a:t>
            </a:r>
            <a:r>
              <a:rPr dirty="0"/>
              <a:t>tự </a:t>
            </a:r>
            <a:r>
              <a:rPr spc="-5" dirty="0"/>
              <a:t>của </a:t>
            </a:r>
            <a:r>
              <a:rPr spc="-24" dirty="0"/>
              <a:t>các </a:t>
            </a:r>
            <a:r>
              <a:rPr spc="-19" dirty="0"/>
              <a:t>toán</a:t>
            </a:r>
            <a:r>
              <a:rPr spc="-60" dirty="0"/>
              <a:t> </a:t>
            </a:r>
            <a:r>
              <a:rPr spc="-5" dirty="0"/>
              <a:t>tử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825754"/>
            <a:ext cx="827023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 các toán hạng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sự 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chúng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74001" y="1116730"/>
            <a:ext cx="8501113" cy="5149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73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787825" y="4695827"/>
            <a:ext cx="5495712" cy="26148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55" indent="-136038">
              <a:spcBef>
                <a:spcPts val="119"/>
              </a:spcBef>
              <a:buChar char="•"/>
              <a:tabLst>
                <a:tab pos="151155" algn="l"/>
              </a:tabLst>
            </a:pPr>
            <a:r>
              <a:rPr sz="1600" spc="-5" dirty="0">
                <a:latin typeface="Arial"/>
                <a:cs typeface="Arial"/>
              </a:rPr>
              <a:t>var variable_name </a:t>
            </a:r>
            <a:r>
              <a:rPr sz="1600" dirty="0">
                <a:latin typeface="Arial"/>
                <a:cs typeface="Arial"/>
              </a:rPr>
              <a:t>=</a:t>
            </a:r>
            <a:r>
              <a:rPr sz="1600" spc="1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/regular_expression_pattern/;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21817" y="3581401"/>
            <a:ext cx="5612553" cy="615950"/>
          </a:xfrm>
          <a:custGeom>
            <a:avLst/>
            <a:gdLst/>
            <a:ahLst/>
            <a:cxnLst/>
            <a:rect l="l" t="t" r="r" b="b"/>
            <a:pathLst>
              <a:path w="4209415" h="615950">
                <a:moveTo>
                  <a:pt x="0" y="102615"/>
                </a:moveTo>
                <a:lnTo>
                  <a:pt x="8064" y="62686"/>
                </a:lnTo>
                <a:lnTo>
                  <a:pt x="30057" y="30067"/>
                </a:lnTo>
                <a:lnTo>
                  <a:pt x="62675" y="8068"/>
                </a:lnTo>
                <a:lnTo>
                  <a:pt x="102615" y="0"/>
                </a:lnTo>
                <a:lnTo>
                  <a:pt x="4106672" y="0"/>
                </a:lnTo>
                <a:lnTo>
                  <a:pt x="4146601" y="8068"/>
                </a:lnTo>
                <a:lnTo>
                  <a:pt x="4179220" y="30067"/>
                </a:lnTo>
                <a:lnTo>
                  <a:pt x="4201219" y="62686"/>
                </a:lnTo>
                <a:lnTo>
                  <a:pt x="4209288" y="102615"/>
                </a:lnTo>
                <a:lnTo>
                  <a:pt x="4209288" y="513080"/>
                </a:lnTo>
                <a:lnTo>
                  <a:pt x="4201219" y="553009"/>
                </a:lnTo>
                <a:lnTo>
                  <a:pt x="4179220" y="585628"/>
                </a:lnTo>
                <a:lnTo>
                  <a:pt x="4146601" y="607627"/>
                </a:lnTo>
                <a:lnTo>
                  <a:pt x="4106672" y="615695"/>
                </a:lnTo>
                <a:lnTo>
                  <a:pt x="102615" y="615695"/>
                </a:lnTo>
                <a:lnTo>
                  <a:pt x="62675" y="607627"/>
                </a:lnTo>
                <a:lnTo>
                  <a:pt x="30057" y="585628"/>
                </a:lnTo>
                <a:lnTo>
                  <a:pt x="8064" y="553009"/>
                </a:lnTo>
                <a:lnTo>
                  <a:pt x="0" y="513080"/>
                </a:lnTo>
                <a:lnTo>
                  <a:pt x="0" y="10261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87821" y="6120790"/>
            <a:ext cx="7629314" cy="262247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55" indent="-136038">
              <a:spcBef>
                <a:spcPts val="125"/>
              </a:spcBef>
              <a:buChar char="•"/>
              <a:tabLst>
                <a:tab pos="151155" algn="l"/>
              </a:tabLst>
            </a:pPr>
            <a:r>
              <a:rPr sz="1600" spc="-11" dirty="0">
                <a:latin typeface="Arial"/>
                <a:cs typeface="Arial"/>
              </a:rPr>
              <a:t>var </a:t>
            </a:r>
            <a:r>
              <a:rPr sz="1600" spc="-5" dirty="0">
                <a:latin typeface="Arial"/>
                <a:cs typeface="Arial"/>
              </a:rPr>
              <a:t>variable_name </a:t>
            </a:r>
            <a:r>
              <a:rPr sz="1600" dirty="0">
                <a:latin typeface="Arial"/>
                <a:cs typeface="Arial"/>
              </a:rPr>
              <a:t>= new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RegExp(“regular_expression_pattern”,“flag”);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1817" y="5055109"/>
            <a:ext cx="5612553" cy="567056"/>
          </a:xfrm>
          <a:custGeom>
            <a:avLst/>
            <a:gdLst/>
            <a:ahLst/>
            <a:cxnLst/>
            <a:rect l="l" t="t" r="r" b="b"/>
            <a:pathLst>
              <a:path w="4209415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4114800" y="0"/>
                </a:lnTo>
                <a:lnTo>
                  <a:pt x="4151584" y="7423"/>
                </a:lnTo>
                <a:lnTo>
                  <a:pt x="4181617" y="27670"/>
                </a:lnTo>
                <a:lnTo>
                  <a:pt x="4201864" y="57703"/>
                </a:lnTo>
                <a:lnTo>
                  <a:pt x="4209288" y="94487"/>
                </a:lnTo>
                <a:lnTo>
                  <a:pt x="4209288" y="472439"/>
                </a:lnTo>
                <a:lnTo>
                  <a:pt x="4201864" y="509219"/>
                </a:lnTo>
                <a:lnTo>
                  <a:pt x="4181617" y="539253"/>
                </a:lnTo>
                <a:lnTo>
                  <a:pt x="4151584" y="559502"/>
                </a:lnTo>
                <a:lnTo>
                  <a:pt x="4114800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09888" y="5278883"/>
            <a:ext cx="2508672" cy="26148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600" b="1" spc="-5" dirty="0">
                <a:latin typeface="Arial"/>
                <a:cs typeface="Arial"/>
              </a:rPr>
              <a:t>Gọi hàm tạo</a:t>
            </a:r>
            <a:r>
              <a:rPr sz="1600" b="1" spc="-7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RegExp()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8988" y="118638"/>
            <a:ext cx="593767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biểu </a:t>
            </a:r>
            <a:r>
              <a:rPr spc="-5" dirty="0"/>
              <a:t>thức </a:t>
            </a:r>
            <a:r>
              <a:rPr spc="-11" dirty="0"/>
              <a:t>quy</a:t>
            </a:r>
            <a:r>
              <a:rPr spc="-54" dirty="0"/>
              <a:t> </a:t>
            </a:r>
            <a:r>
              <a:rPr spc="-30" dirty="0"/>
              <a:t>tắc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08000" y="807719"/>
            <a:ext cx="11336528" cy="78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966" y="1474471"/>
            <a:ext cx="11364976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5966" y="2217419"/>
            <a:ext cx="11338560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0779" y="852629"/>
            <a:ext cx="11468067" cy="3531998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6628" marR="362772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mẫu bao gồm tập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chuỗi, để được khớp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nội dung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văn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Cho phép xử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lý dữ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văn 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hiệu quả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kiếm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pc="2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209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chuỗi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15114" marR="65752">
              <a:lnSpc>
                <a:spcPts val="2225"/>
              </a:lnSpc>
              <a:spcBef>
                <a:spcPts val="199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phép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tạp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xác nhận nếu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thông qua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kịch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dài.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369573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Có hai cách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biểu </a:t>
            </a:r>
            <a:r>
              <a:rPr spc="5" dirty="0">
                <a:latin typeface="Calibri"/>
                <a:cs typeface="Calibri"/>
              </a:rPr>
              <a:t>thức quy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tắc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808677"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Cú pháp dạng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chuỗi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33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127784"/>
            <a:ext cx="117761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  <a:tabLst>
                <a:tab pos="6222276" algn="l"/>
              </a:tabLst>
            </a:pPr>
            <a:r>
              <a:rPr spc="-11" dirty="0"/>
              <a:t>Các phương thức </a:t>
            </a:r>
            <a:r>
              <a:rPr spc="-30" dirty="0"/>
              <a:t>và </a:t>
            </a:r>
            <a:r>
              <a:rPr spc="-11" dirty="0"/>
              <a:t>thuộc</a:t>
            </a:r>
            <a:r>
              <a:rPr spc="241" dirty="0"/>
              <a:t> </a:t>
            </a:r>
            <a:r>
              <a:rPr spc="-11" dirty="0" err="1"/>
              <a:t>tính</a:t>
            </a:r>
            <a:r>
              <a:rPr spc="30" dirty="0"/>
              <a:t> </a:t>
            </a:r>
            <a:r>
              <a:rPr spc="-5" dirty="0" err="1"/>
              <a:t>của</a:t>
            </a:r>
            <a:r>
              <a:rPr lang="vi-VN" spc="-5" dirty="0"/>
              <a:t> </a:t>
            </a:r>
            <a:r>
              <a:rPr spc="-11" dirty="0" err="1"/>
              <a:t>RegEx</a:t>
            </a:r>
            <a:r>
              <a:rPr spc="-95" dirty="0"/>
              <a:t> </a:t>
            </a:r>
            <a:r>
              <a:rPr spc="-5" dirty="0"/>
              <a:t>1-2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0191" y="1959864"/>
            <a:ext cx="11324336" cy="908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8321" y="3015997"/>
            <a:ext cx="11352784" cy="1053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7753" y="1945918"/>
            <a:ext cx="11143352" cy="201997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test(string)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sánh một chuỗi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khớp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mẫu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trả 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giá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false.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pháp này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thường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pc="2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nhận.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4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2673" marR="6047">
              <a:lnSpc>
                <a:spcPct val="86400"/>
              </a:lnSpc>
              <a:spcBef>
                <a:spcPts val="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exec(string)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chuỗi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kiếm mẫu phù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bên 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nó.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Phương thức trả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null,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nếu mẫu không phải là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tìm </a:t>
            </a:r>
            <a:r>
              <a:rPr spc="-41" dirty="0">
                <a:solidFill>
                  <a:srgbClr val="FFFFFF"/>
                </a:solidFill>
                <a:latin typeface="Arial"/>
                <a:cs typeface="Arial"/>
              </a:rPr>
              <a:t>thấy.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Trong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trường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khớp,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tập 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khớp.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225" y="978153"/>
            <a:ext cx="10927928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Đối tượng RegExp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các phương pháp được sử dụng để tìm kiếm các mẫu 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chuỗi, chúng bao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gồm: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9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682" y="127784"/>
            <a:ext cx="1167451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  <a:tabLst>
                <a:tab pos="6226056" algn="l"/>
              </a:tabLst>
            </a:pPr>
            <a:r>
              <a:rPr spc="-11" dirty="0"/>
              <a:t>Các phương thức </a:t>
            </a:r>
            <a:r>
              <a:rPr spc="-30" dirty="0"/>
              <a:t>và </a:t>
            </a:r>
            <a:r>
              <a:rPr spc="-11" dirty="0"/>
              <a:t>thuộc</a:t>
            </a:r>
            <a:r>
              <a:rPr spc="239" dirty="0"/>
              <a:t> </a:t>
            </a:r>
            <a:r>
              <a:rPr spc="-11" dirty="0" err="1"/>
              <a:t>tính</a:t>
            </a:r>
            <a:r>
              <a:rPr spc="30" dirty="0"/>
              <a:t> </a:t>
            </a:r>
            <a:r>
              <a:rPr spc="-5" dirty="0" err="1"/>
              <a:t>của</a:t>
            </a:r>
            <a:r>
              <a:rPr lang="vi-VN" spc="-5" dirty="0"/>
              <a:t> </a:t>
            </a:r>
            <a:r>
              <a:rPr spc="-19" dirty="0" err="1"/>
              <a:t>RegEx</a:t>
            </a:r>
            <a:r>
              <a:rPr spc="-79" dirty="0"/>
              <a:t> </a:t>
            </a:r>
            <a:r>
              <a:rPr spc="-11" dirty="0"/>
              <a:t>2-2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825755"/>
            <a:ext cx="10784839" cy="444260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8426109" algn="ctr">
              <a:spcBef>
                <a:spcPts val="2727"/>
              </a:spcBef>
            </a:pPr>
            <a:r>
              <a:rPr sz="1900" spc="-11" dirty="0">
                <a:latin typeface="Courier New"/>
                <a:cs typeface="Courier New"/>
              </a:rPr>
              <a:t>&lt;</a:t>
            </a:r>
            <a:r>
              <a:rPr sz="1900" spc="-5" dirty="0">
                <a:latin typeface="Courier New"/>
                <a:cs typeface="Courier New"/>
              </a:rPr>
              <a:t>S</a:t>
            </a:r>
            <a:r>
              <a:rPr sz="1900" spc="-11" dirty="0">
                <a:latin typeface="Courier New"/>
                <a:cs typeface="Courier New"/>
              </a:rPr>
              <a:t>C</a:t>
            </a:r>
            <a:r>
              <a:rPr sz="1900" spc="-5" dirty="0">
                <a:latin typeface="Courier New"/>
                <a:cs typeface="Courier New"/>
              </a:rPr>
              <a:t>R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spc="-5" dirty="0">
                <a:latin typeface="Courier New"/>
                <a:cs typeface="Courier New"/>
              </a:rPr>
              <a:t>P&gt;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zipcodepattern =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/^\d{5}$/;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zipcode = zipcodepattern.exec(prompt(‘Enter ZIP</a:t>
            </a:r>
            <a:r>
              <a:rPr sz="1900" spc="1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Code:’));</a:t>
            </a:r>
            <a:endParaRPr sz="1900" dirty="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if(zipcode !=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null)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alert(‘Valid ZIP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Code.’);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alert(‘Regular Expression Pattern: ‘ +</a:t>
            </a:r>
            <a:r>
              <a:rPr sz="1900" spc="1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zipcodepattern.source);</a:t>
            </a:r>
            <a:endParaRPr sz="1900" dirty="0">
              <a:latin typeface="Courier New"/>
              <a:cs typeface="Courier New"/>
            </a:endParaRPr>
          </a:p>
          <a:p>
            <a:pPr marR="8571216" algn="ctr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else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alert(‘Invalid ZIP Code – Format</a:t>
            </a:r>
            <a:r>
              <a:rPr sz="1900" spc="7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xxxxx.’);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2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59977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loại mẫu </a:t>
            </a:r>
            <a:r>
              <a:rPr spc="-11" dirty="0"/>
              <a:t>phù</a:t>
            </a:r>
            <a:r>
              <a:rPr spc="-60" dirty="0"/>
              <a:t> </a:t>
            </a:r>
            <a:r>
              <a:rPr spc="-11" dirty="0"/>
              <a:t>hợp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1007110"/>
            <a:ext cx="10928774" cy="199771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mẫu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ký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khớp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với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mà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yêu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cầu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tạo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ra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mẫu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856"/>
              </a:spcBef>
            </a:pPr>
            <a:r>
              <a:rPr dirty="0">
                <a:latin typeface="Calibri"/>
                <a:cs typeface="Calibri"/>
              </a:rPr>
              <a:t>biểu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chính quy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4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Position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Matching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Character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Repetition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Alternation and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Grouping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139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497840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Position</a:t>
            </a:r>
            <a:r>
              <a:rPr spc="-54" dirty="0"/>
              <a:t> </a:t>
            </a:r>
            <a:r>
              <a:rPr spc="-19" dirty="0"/>
              <a:t>Matching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0191" y="1045465"/>
            <a:ext cx="11324336" cy="908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9440" y="2476501"/>
            <a:ext cx="11121137" cy="3272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536339"/>
              </p:ext>
            </p:extLst>
          </p:nvPr>
        </p:nvGraphicFramePr>
        <p:xfrm>
          <a:off x="232113" y="2483740"/>
          <a:ext cx="11727772" cy="3391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6444"/>
                <a:gridCol w="5160221"/>
                <a:gridCol w="4691107"/>
              </a:tblGrid>
              <a:tr h="730884">
                <a:tc>
                  <a:txBody>
                    <a:bodyPr/>
                    <a:lstStyle/>
                    <a:p>
                      <a:pPr marL="0" marR="196850" indent="8191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r>
                        <a:rPr lang="vi-VN" sz="1600" b="1" spc="-10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1600" b="1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^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  <a:tabLst>
                          <a:tab pos="806450" algn="l"/>
                          <a:tab pos="157289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/^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Good/</a:t>
                      </a:r>
                      <a:r>
                        <a:rPr lang="vi-VN" sz="1300" spc="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matches</a:t>
                      </a:r>
                      <a:r>
                        <a:rPr lang="vi-VN" sz="13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“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Good” in</a:t>
                      </a:r>
                      <a:r>
                        <a:rPr sz="13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“Good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night”,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but not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 “A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Good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Eyesight”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$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kết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thúc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/art$/ matches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“art”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“Cart” but not in  “artist”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F1DCDB"/>
                    </a:solidFill>
                  </a:tcPr>
                </a:tc>
              </a:tr>
              <a:tr h="831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\b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4470" marR="83185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một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ranh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giới.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ừranh giới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giữa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khoảng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trống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064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/ry\b/</a:t>
                      </a:r>
                      <a:r>
                        <a:rPr sz="13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“ry”</a:t>
                      </a:r>
                      <a:r>
                        <a:rPr sz="13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 “She is very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good”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\B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Ngược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\b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/\Ban/ matches “an” in “operand”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but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“anomaly”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37752" y="1186690"/>
            <a:ext cx="10797540" cy="1180072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khớp với một chuỗi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tồn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ở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một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chuỗi.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>
              <a:latin typeface="Times New Roman"/>
              <a:cs typeface="Times New Roman"/>
            </a:endParaRPr>
          </a:p>
          <a:p>
            <a:pPr marL="357481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58235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ký hiệu </a:t>
            </a:r>
            <a:r>
              <a:rPr spc="5" dirty="0">
                <a:latin typeface="Calibri"/>
                <a:cs typeface="Calibri"/>
              </a:rPr>
              <a:t>khớp </a:t>
            </a:r>
            <a:r>
              <a:rPr dirty="0">
                <a:latin typeface="Calibri"/>
                <a:cs typeface="Calibri"/>
              </a:rPr>
              <a:t>với vị trí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15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517167"/>
              </p:ext>
            </p:extLst>
          </p:nvPr>
        </p:nvGraphicFramePr>
        <p:xfrm>
          <a:off x="599440" y="3028866"/>
          <a:ext cx="11075242" cy="3371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219"/>
                <a:gridCol w="4999565"/>
                <a:gridCol w="4569458"/>
              </a:tblGrid>
              <a:tr h="716824">
                <a:tc>
                  <a:txBody>
                    <a:bodyPr/>
                    <a:lstStyle/>
                    <a:p>
                      <a:pPr marL="0" marR="196850" indent="8191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6" marB="0">
                    <a:solidFill>
                      <a:srgbClr val="943735"/>
                    </a:solidFill>
                  </a:tcPr>
                </a:tc>
              </a:tr>
              <a:tr h="6770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[xyz]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4470" marR="82550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hợp với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những ký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 được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quy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bộ ký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8445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/^Good/ matches “Good” in “Good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night”,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but not in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“A Good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Eyesight”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7043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[^xyz]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4470" marR="83820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hợp với một trong những ký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 không  quy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bộ ký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/[^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BC]RT/</a:t>
                      </a:r>
                      <a:endParaRPr sz="1300" dirty="0" smtClean="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5" dirty="0" smtClean="0">
                          <a:latin typeface="Arial"/>
                          <a:cs typeface="Arial"/>
                        </a:rPr>
                        <a:t>Matches “RRT” but, not “BRT” or</a:t>
                      </a:r>
                      <a:r>
                        <a:rPr sz="1300" spc="1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“CRT”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6763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4470" marR="85725">
                        <a:lnSpc>
                          <a:spcPct val="102299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ký tự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ngoại trừ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dòng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mới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ký tự ngắt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dòng.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s.t/</a:t>
                      </a:r>
                      <a:endParaRPr sz="1300" dirty="0" smtClean="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 smtClean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“sat”, “sit”, “set”, 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and so</a:t>
                      </a:r>
                      <a:r>
                        <a:rPr sz="1300" spc="3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on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973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\w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 marR="85090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hợp với bảng chữ cái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chữ 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cùng với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gạch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dưới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/\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w/</a:t>
                      </a:r>
                      <a:endParaRPr sz="1300" dirty="0" smtClean="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 smtClean="0">
                          <a:latin typeface="Arial"/>
                          <a:cs typeface="Arial"/>
                        </a:rPr>
                        <a:t>Matches “600” in</a:t>
                      </a:r>
                      <a:r>
                        <a:rPr sz="13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“600%”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587078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Character </a:t>
            </a:r>
            <a:r>
              <a:rPr spc="-11" dirty="0"/>
              <a:t>Classes</a:t>
            </a:r>
            <a:r>
              <a:rPr spc="-49" dirty="0"/>
              <a:t> </a:t>
            </a:r>
            <a:r>
              <a:rPr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16128" y="893064"/>
            <a:ext cx="11328399" cy="832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128" y="1749553"/>
            <a:ext cx="11328399" cy="8321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872" y="996188"/>
            <a:ext cx="10762828" cy="2080318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 trong mục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để tạo thành lớp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việc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mẫu.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70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lớp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này 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thành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cách đặt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các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1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dấu</a:t>
            </a:r>
            <a:endParaRPr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vuông.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36126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2015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lớp ký hiệu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329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587078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Character </a:t>
            </a:r>
            <a:r>
              <a:rPr spc="-11" dirty="0"/>
              <a:t>Classes</a:t>
            </a:r>
            <a:r>
              <a:rPr spc="-49" dirty="0"/>
              <a:t> </a:t>
            </a:r>
            <a:r>
              <a:rPr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0" y="1440180"/>
            <a:ext cx="11121137" cy="3800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9601" y="1447801"/>
          <a:ext cx="11074399" cy="37788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219"/>
                <a:gridCol w="5505873"/>
                <a:gridCol w="4062307"/>
              </a:tblGrid>
              <a:tr h="731521"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1430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tượng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943735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\W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4470" marR="8318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một biểu tượng không không phải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ký </a:t>
                      </a:r>
                      <a:r>
                        <a:rPr sz="13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tự.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/\W/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“%”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“800%”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\d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chữ 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giữa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0-9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/\d/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“4” in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“A4”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\D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biểu tượng không phải chữ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/\D/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“ID”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 “ID</a:t>
                      </a:r>
                      <a:r>
                        <a:rPr sz="13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2246”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\s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 marR="8382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Tìm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kiếm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kỳ ký tự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khoảng trắng duy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bao 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cả khẳng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trắng,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tab,…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/\s\w*/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“ bar” in “scroll bar”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\S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Ngược so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\s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/\S\w*/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“scroll” in “scroll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bar”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63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19585"/>
              </p:ext>
            </p:extLst>
          </p:nvPr>
        </p:nvGraphicFramePr>
        <p:xfrm>
          <a:off x="599440" y="2097803"/>
          <a:ext cx="11074398" cy="4294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8954"/>
                <a:gridCol w="5005983"/>
                <a:gridCol w="4569461"/>
              </a:tblGrid>
              <a:tr h="648242">
                <a:tc>
                  <a:txBody>
                    <a:bodyPr/>
                    <a:lstStyle/>
                    <a:p>
                      <a:pPr marL="0" marR="196850" indent="8191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12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6" marB="0">
                    <a:solidFill>
                      <a:srgbClr val="943735"/>
                    </a:solidFill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{x}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08000" marR="82550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hợp 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 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lần xuất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của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biểu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quy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tắc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/\d{6}/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exactly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digits”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{x,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}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tối thiểu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lần xuất hiện </a:t>
                      </a:r>
                      <a:r>
                        <a:rPr sz="1300" spc="10" dirty="0" err="1">
                          <a:latin typeface="Arial"/>
                          <a:cs typeface="Arial"/>
                        </a:rPr>
                        <a:t>của</a:t>
                      </a:r>
                      <a:r>
                        <a:rPr sz="1300" spc="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một</a:t>
                      </a:r>
                      <a:r>
                        <a:rPr lang="vi-VN" sz="13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 smtClean="0">
                          <a:latin typeface="Arial"/>
                          <a:cs typeface="Arial"/>
                        </a:rPr>
                        <a:t>biểu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quy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tắc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/\s{4,}/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minimum 4 whitespace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characters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741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{x,y}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08000" marR="84455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hợp với 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lần xuất hiện trong đoạn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x-y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chính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quy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/\d{6,8}/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minimum 6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maximum 8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digits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?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8572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hợp 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lần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xuất hiện tối thiều là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tối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/l\s?m/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“lm” or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“l</a:t>
                      </a:r>
                      <a:r>
                        <a:rPr sz="13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m”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8128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Phù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lần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xuất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hiện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thiểu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tối</a:t>
                      </a:r>
                      <a:r>
                        <a:rPr lang="vi-VN" sz="13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 smtClean="0">
                          <a:latin typeface="Arial"/>
                          <a:cs typeface="Arial"/>
                        </a:rPr>
                        <a:t>đa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vô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cùng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/im*/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170" marR="83185">
                        <a:lnSpc>
                          <a:spcPct val="102299"/>
                        </a:lnSpc>
                        <a:spcBef>
                          <a:spcPts val="15"/>
                        </a:spcBef>
                        <a:tabLst>
                          <a:tab pos="919480" algn="l"/>
                          <a:tab pos="1259205" algn="l"/>
                          <a:tab pos="1581150" algn="l"/>
                          <a:tab pos="2109470" algn="l"/>
                          <a:tab pos="2580640" algn="l"/>
                          <a:tab pos="3202940" algn="l"/>
                        </a:tabLst>
                      </a:pPr>
                      <a:r>
                        <a:rPr sz="1300" spc="-20" dirty="0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at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h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lang="vi-VN" sz="13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“</a:t>
                      </a:r>
                      <a:r>
                        <a:rPr sz="1300" dirty="0" err="1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”</a:t>
                      </a:r>
                      <a:r>
                        <a:rPr lang="vi-VN" sz="13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in</a:t>
                      </a:r>
                      <a:r>
                        <a:rPr lang="vi-VN" sz="13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" dirty="0" smtClean="0">
                          <a:latin typeface="Arial"/>
                          <a:cs typeface="Arial"/>
                        </a:rPr>
                        <a:t>“I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1300" spc="-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”</a:t>
                      </a:r>
                      <a:r>
                        <a:rPr lang="vi-VN" sz="13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 smtClean="0">
                          <a:latin typeface="Arial"/>
                          <a:cs typeface="Arial"/>
                        </a:rPr>
                        <a:t>a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nd</a:t>
                      </a:r>
                      <a:r>
                        <a:rPr lang="vi-VN" sz="13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“</a:t>
                      </a:r>
                      <a:r>
                        <a:rPr sz="1300" dirty="0" err="1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1300" spc="-10" dirty="0" err="1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1300" spc="-5" dirty="0" err="1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”</a:t>
                      </a:r>
                      <a:r>
                        <a:rPr lang="vi-VN" sz="13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 smtClean="0">
                          <a:latin typeface="Arial"/>
                          <a:cs typeface="Arial"/>
                        </a:rPr>
                        <a:t>in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“immaculate”, but nothing in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“good”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28939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9" dirty="0"/>
              <a:t>Repetition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20191" y="816863"/>
            <a:ext cx="11324336" cy="908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7751" y="1117551"/>
            <a:ext cx="11106775" cy="87703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mục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phù hợp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xuất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pc="2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thường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19" dirty="0" err="1">
                <a:solidFill>
                  <a:srgbClr val="FFFFFF"/>
                </a:solidFill>
                <a:latin typeface="Arial"/>
                <a:cs typeface="Arial"/>
              </a:rPr>
              <a:t>xuyên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một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dirty="0">
              <a:latin typeface="Times New Roman"/>
              <a:cs typeface="Times New Roman"/>
            </a:endParaRPr>
          </a:p>
          <a:p>
            <a:pPr marL="357481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58235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30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biểu tượng phù hợp với </a:t>
            </a:r>
            <a:r>
              <a:rPr spc="5" dirty="0">
                <a:latin typeface="Calibri"/>
                <a:cs typeface="Calibri"/>
              </a:rPr>
              <a:t>mẫu lặp </a:t>
            </a:r>
            <a:r>
              <a:rPr dirty="0">
                <a:latin typeface="Calibri"/>
                <a:cs typeface="Calibri"/>
              </a:rPr>
              <a:t>lại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3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226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619" y="1422655"/>
            <a:ext cx="11175999" cy="788035"/>
          </a:xfrm>
          <a:custGeom>
            <a:avLst/>
            <a:gdLst/>
            <a:ahLst/>
            <a:cxnLst/>
            <a:rect l="l" t="t" r="r" b="b"/>
            <a:pathLst>
              <a:path w="8382000" h="788035">
                <a:moveTo>
                  <a:pt x="8250682" y="0"/>
                </a:moveTo>
                <a:lnTo>
                  <a:pt x="131317" y="0"/>
                </a:lnTo>
                <a:lnTo>
                  <a:pt x="80206" y="10320"/>
                </a:lnTo>
                <a:lnTo>
                  <a:pt x="38465" y="38465"/>
                </a:lnTo>
                <a:lnTo>
                  <a:pt x="10320" y="80206"/>
                </a:lnTo>
                <a:lnTo>
                  <a:pt x="0" y="131318"/>
                </a:lnTo>
                <a:lnTo>
                  <a:pt x="0" y="656590"/>
                </a:lnTo>
                <a:lnTo>
                  <a:pt x="10320" y="707701"/>
                </a:lnTo>
                <a:lnTo>
                  <a:pt x="38465" y="749442"/>
                </a:lnTo>
                <a:lnTo>
                  <a:pt x="80206" y="777587"/>
                </a:lnTo>
                <a:lnTo>
                  <a:pt x="131317" y="787908"/>
                </a:lnTo>
                <a:lnTo>
                  <a:pt x="8250682" y="787908"/>
                </a:lnTo>
                <a:lnTo>
                  <a:pt x="8301793" y="777587"/>
                </a:lnTo>
                <a:lnTo>
                  <a:pt x="8343534" y="749442"/>
                </a:lnTo>
                <a:lnTo>
                  <a:pt x="8371679" y="707701"/>
                </a:lnTo>
                <a:lnTo>
                  <a:pt x="8382000" y="656590"/>
                </a:lnTo>
                <a:lnTo>
                  <a:pt x="8382000" y="131318"/>
                </a:lnTo>
                <a:lnTo>
                  <a:pt x="8371679" y="80206"/>
                </a:lnTo>
                <a:lnTo>
                  <a:pt x="8343534" y="38465"/>
                </a:lnTo>
                <a:lnTo>
                  <a:pt x="8301793" y="10320"/>
                </a:lnTo>
                <a:lnTo>
                  <a:pt x="825068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0619" y="1422655"/>
            <a:ext cx="11175999" cy="788035"/>
          </a:xfrm>
          <a:custGeom>
            <a:avLst/>
            <a:gdLst/>
            <a:ahLst/>
            <a:cxnLst/>
            <a:rect l="l" t="t" r="r" b="b"/>
            <a:pathLst>
              <a:path w="8382000" h="788035">
                <a:moveTo>
                  <a:pt x="0" y="131318"/>
                </a:moveTo>
                <a:lnTo>
                  <a:pt x="10320" y="80206"/>
                </a:lnTo>
                <a:lnTo>
                  <a:pt x="38465" y="38465"/>
                </a:lnTo>
                <a:lnTo>
                  <a:pt x="80206" y="10320"/>
                </a:lnTo>
                <a:lnTo>
                  <a:pt x="131317" y="0"/>
                </a:lnTo>
                <a:lnTo>
                  <a:pt x="8250682" y="0"/>
                </a:lnTo>
                <a:lnTo>
                  <a:pt x="8301793" y="10320"/>
                </a:lnTo>
                <a:lnTo>
                  <a:pt x="8343534" y="38465"/>
                </a:lnTo>
                <a:lnTo>
                  <a:pt x="8371679" y="80206"/>
                </a:lnTo>
                <a:lnTo>
                  <a:pt x="8382000" y="131318"/>
                </a:lnTo>
                <a:lnTo>
                  <a:pt x="8382000" y="656590"/>
                </a:lnTo>
                <a:lnTo>
                  <a:pt x="8371679" y="707701"/>
                </a:lnTo>
                <a:lnTo>
                  <a:pt x="8343534" y="749442"/>
                </a:lnTo>
                <a:lnTo>
                  <a:pt x="8301793" y="777587"/>
                </a:lnTo>
                <a:lnTo>
                  <a:pt x="8250682" y="787908"/>
                </a:lnTo>
                <a:lnTo>
                  <a:pt x="131317" y="787908"/>
                </a:lnTo>
                <a:lnTo>
                  <a:pt x="80206" y="777587"/>
                </a:lnTo>
                <a:lnTo>
                  <a:pt x="38465" y="749442"/>
                </a:lnTo>
                <a:lnTo>
                  <a:pt x="10320" y="707701"/>
                </a:lnTo>
                <a:lnTo>
                  <a:pt x="0" y="656590"/>
                </a:lnTo>
                <a:lnTo>
                  <a:pt x="0" y="13131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0619" y="2468119"/>
            <a:ext cx="11175999" cy="809626"/>
          </a:xfrm>
          <a:custGeom>
            <a:avLst/>
            <a:gdLst/>
            <a:ahLst/>
            <a:cxnLst/>
            <a:rect l="l" t="t" r="r" b="b"/>
            <a:pathLst>
              <a:path w="8382000" h="809625">
                <a:moveTo>
                  <a:pt x="8247126" y="0"/>
                </a:moveTo>
                <a:lnTo>
                  <a:pt x="134873" y="0"/>
                </a:lnTo>
                <a:lnTo>
                  <a:pt x="92244" y="6870"/>
                </a:lnTo>
                <a:lnTo>
                  <a:pt x="55220" y="26005"/>
                </a:lnTo>
                <a:lnTo>
                  <a:pt x="26023" y="55193"/>
                </a:lnTo>
                <a:lnTo>
                  <a:pt x="6876" y="92220"/>
                </a:lnTo>
                <a:lnTo>
                  <a:pt x="0" y="134874"/>
                </a:lnTo>
                <a:lnTo>
                  <a:pt x="0" y="674370"/>
                </a:lnTo>
                <a:lnTo>
                  <a:pt x="6876" y="717023"/>
                </a:lnTo>
                <a:lnTo>
                  <a:pt x="26023" y="754050"/>
                </a:lnTo>
                <a:lnTo>
                  <a:pt x="55220" y="783238"/>
                </a:lnTo>
                <a:lnTo>
                  <a:pt x="92244" y="802373"/>
                </a:lnTo>
                <a:lnTo>
                  <a:pt x="134873" y="809244"/>
                </a:lnTo>
                <a:lnTo>
                  <a:pt x="8247126" y="809244"/>
                </a:lnTo>
                <a:lnTo>
                  <a:pt x="8289779" y="802373"/>
                </a:lnTo>
                <a:lnTo>
                  <a:pt x="8326806" y="783238"/>
                </a:lnTo>
                <a:lnTo>
                  <a:pt x="8355994" y="754050"/>
                </a:lnTo>
                <a:lnTo>
                  <a:pt x="8375129" y="717023"/>
                </a:lnTo>
                <a:lnTo>
                  <a:pt x="8382000" y="674370"/>
                </a:lnTo>
                <a:lnTo>
                  <a:pt x="8382000" y="134874"/>
                </a:lnTo>
                <a:lnTo>
                  <a:pt x="8375129" y="92220"/>
                </a:lnTo>
                <a:lnTo>
                  <a:pt x="8355994" y="55193"/>
                </a:lnTo>
                <a:lnTo>
                  <a:pt x="8326806" y="26005"/>
                </a:lnTo>
                <a:lnTo>
                  <a:pt x="8289779" y="6870"/>
                </a:lnTo>
                <a:lnTo>
                  <a:pt x="824712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2468119"/>
            <a:ext cx="11175999" cy="809626"/>
          </a:xfrm>
          <a:custGeom>
            <a:avLst/>
            <a:gdLst/>
            <a:ahLst/>
            <a:cxnLst/>
            <a:rect l="l" t="t" r="r" b="b"/>
            <a:pathLst>
              <a:path w="8382000" h="809625">
                <a:moveTo>
                  <a:pt x="0" y="134874"/>
                </a:moveTo>
                <a:lnTo>
                  <a:pt x="6876" y="92220"/>
                </a:lnTo>
                <a:lnTo>
                  <a:pt x="26023" y="55193"/>
                </a:lnTo>
                <a:lnTo>
                  <a:pt x="55220" y="26005"/>
                </a:lnTo>
                <a:lnTo>
                  <a:pt x="92244" y="6870"/>
                </a:lnTo>
                <a:lnTo>
                  <a:pt x="134873" y="0"/>
                </a:lnTo>
                <a:lnTo>
                  <a:pt x="8247126" y="0"/>
                </a:lnTo>
                <a:lnTo>
                  <a:pt x="8289779" y="6870"/>
                </a:lnTo>
                <a:lnTo>
                  <a:pt x="8326806" y="26005"/>
                </a:lnTo>
                <a:lnTo>
                  <a:pt x="8355994" y="55193"/>
                </a:lnTo>
                <a:lnTo>
                  <a:pt x="8375129" y="92220"/>
                </a:lnTo>
                <a:lnTo>
                  <a:pt x="8382000" y="134874"/>
                </a:lnTo>
                <a:lnTo>
                  <a:pt x="8382000" y="674370"/>
                </a:lnTo>
                <a:lnTo>
                  <a:pt x="8375129" y="717023"/>
                </a:lnTo>
                <a:lnTo>
                  <a:pt x="8355994" y="754050"/>
                </a:lnTo>
                <a:lnTo>
                  <a:pt x="8326806" y="783238"/>
                </a:lnTo>
                <a:lnTo>
                  <a:pt x="8289779" y="802373"/>
                </a:lnTo>
                <a:lnTo>
                  <a:pt x="8247126" y="809244"/>
                </a:lnTo>
                <a:lnTo>
                  <a:pt x="134873" y="809244"/>
                </a:lnTo>
                <a:lnTo>
                  <a:pt x="92244" y="802373"/>
                </a:lnTo>
                <a:lnTo>
                  <a:pt x="55220" y="783238"/>
                </a:lnTo>
                <a:lnTo>
                  <a:pt x="26023" y="754050"/>
                </a:lnTo>
                <a:lnTo>
                  <a:pt x="6876" y="717023"/>
                </a:lnTo>
                <a:lnTo>
                  <a:pt x="0" y="674370"/>
                </a:lnTo>
                <a:lnTo>
                  <a:pt x="0" y="13487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3742182"/>
            <a:ext cx="11175999" cy="853440"/>
          </a:xfrm>
          <a:custGeom>
            <a:avLst/>
            <a:gdLst/>
            <a:ahLst/>
            <a:cxnLst/>
            <a:rect l="l" t="t" r="r" b="b"/>
            <a:pathLst>
              <a:path w="8382000" h="853439">
                <a:moveTo>
                  <a:pt x="8239759" y="0"/>
                </a:moveTo>
                <a:lnTo>
                  <a:pt x="142239" y="0"/>
                </a:lnTo>
                <a:lnTo>
                  <a:pt x="97279" y="7246"/>
                </a:lnTo>
                <a:lnTo>
                  <a:pt x="58232" y="27427"/>
                </a:lnTo>
                <a:lnTo>
                  <a:pt x="27442" y="58210"/>
                </a:lnTo>
                <a:lnTo>
                  <a:pt x="7250" y="97259"/>
                </a:lnTo>
                <a:lnTo>
                  <a:pt x="0" y="142239"/>
                </a:lnTo>
                <a:lnTo>
                  <a:pt x="0" y="711200"/>
                </a:lnTo>
                <a:lnTo>
                  <a:pt x="7250" y="756180"/>
                </a:lnTo>
                <a:lnTo>
                  <a:pt x="27442" y="795229"/>
                </a:lnTo>
                <a:lnTo>
                  <a:pt x="58232" y="826012"/>
                </a:lnTo>
                <a:lnTo>
                  <a:pt x="97279" y="846193"/>
                </a:lnTo>
                <a:lnTo>
                  <a:pt x="142239" y="853439"/>
                </a:lnTo>
                <a:lnTo>
                  <a:pt x="8239759" y="853439"/>
                </a:lnTo>
                <a:lnTo>
                  <a:pt x="8284740" y="846193"/>
                </a:lnTo>
                <a:lnTo>
                  <a:pt x="8323789" y="826012"/>
                </a:lnTo>
                <a:lnTo>
                  <a:pt x="8354572" y="795229"/>
                </a:lnTo>
                <a:lnTo>
                  <a:pt x="8374753" y="756180"/>
                </a:lnTo>
                <a:lnTo>
                  <a:pt x="8382000" y="711200"/>
                </a:lnTo>
                <a:lnTo>
                  <a:pt x="8382000" y="142239"/>
                </a:lnTo>
                <a:lnTo>
                  <a:pt x="8374753" y="97259"/>
                </a:lnTo>
                <a:lnTo>
                  <a:pt x="8354572" y="58210"/>
                </a:lnTo>
                <a:lnTo>
                  <a:pt x="8323789" y="27427"/>
                </a:lnTo>
                <a:lnTo>
                  <a:pt x="8284740" y="7246"/>
                </a:lnTo>
                <a:lnTo>
                  <a:pt x="8239759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5721" y="1524967"/>
            <a:ext cx="11050897" cy="305968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404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toán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quy </a:t>
            </a:r>
            <a:r>
              <a:rPr spc="-11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5" dirty="0">
                <a:latin typeface="Arial"/>
                <a:cs typeface="Arial"/>
              </a:rPr>
              <a:t>thể </a:t>
            </a:r>
            <a:r>
              <a:rPr spc="-11" dirty="0">
                <a:latin typeface="Arial"/>
                <a:cs typeface="Arial"/>
              </a:rPr>
              <a:t>loại </a:t>
            </a:r>
            <a:r>
              <a:rPr spc="-5" dirty="0">
                <a:latin typeface="Arial"/>
                <a:cs typeface="Arial"/>
              </a:rPr>
              <a:t>hình </a:t>
            </a:r>
            <a:r>
              <a:rPr spc="-11" dirty="0">
                <a:latin typeface="Arial"/>
                <a:cs typeface="Arial"/>
              </a:rPr>
              <a:t>hành động được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spc="-11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giá</a:t>
            </a:r>
            <a:r>
              <a:rPr spc="2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</a:p>
          <a:p>
            <a:pPr marL="15114">
              <a:lnSpc>
                <a:spcPts val="2404"/>
              </a:lnSpc>
            </a:pP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biến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biểu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thức.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871" marR="92204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JavaScript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5" dirty="0">
                <a:latin typeface="Arial"/>
                <a:cs typeface="Arial"/>
              </a:rPr>
              <a:t>loại khác nhau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toán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để thực hiện việc </a:t>
            </a:r>
            <a:r>
              <a:rPr dirty="0">
                <a:latin typeface="Arial"/>
                <a:cs typeface="Arial"/>
              </a:rPr>
              <a:t>tính  </a:t>
            </a:r>
            <a:r>
              <a:rPr spc="-5" dirty="0">
                <a:latin typeface="Arial"/>
                <a:cs typeface="Arial"/>
              </a:rPr>
              <a:t>toán đơn </a:t>
            </a:r>
            <a:r>
              <a:rPr spc="-11" dirty="0">
                <a:latin typeface="Arial"/>
                <a:cs typeface="Arial"/>
              </a:rPr>
              <a:t>giản </a:t>
            </a:r>
            <a:r>
              <a:rPr spc="-5" dirty="0">
                <a:latin typeface="Arial"/>
                <a:cs typeface="Arial"/>
              </a:rPr>
              <a:t>và phức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tạp.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8139" marR="47613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toán tử </a:t>
            </a:r>
            <a:r>
              <a:rPr spc="-5" dirty="0">
                <a:latin typeface="Arial"/>
                <a:cs typeface="Arial"/>
              </a:rPr>
              <a:t>cũng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spc="-11" dirty="0">
                <a:latin typeface="Arial"/>
                <a:cs typeface="Arial"/>
              </a:rPr>
              <a:t>xây </a:t>
            </a:r>
            <a:r>
              <a:rPr spc="-5" dirty="0">
                <a:latin typeface="Arial"/>
                <a:cs typeface="Arial"/>
              </a:rPr>
              <a:t>dựng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câu lệnh </a:t>
            </a:r>
            <a:r>
              <a:rPr spc="-11" dirty="0">
                <a:latin typeface="Arial"/>
                <a:cs typeface="Arial"/>
              </a:rPr>
              <a:t>logic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cấu </a:t>
            </a:r>
            <a:r>
              <a:rPr dirty="0">
                <a:latin typeface="Arial"/>
                <a:cs typeface="Arial"/>
              </a:rPr>
              <a:t>trúc  </a:t>
            </a:r>
            <a:r>
              <a:rPr spc="-5" dirty="0">
                <a:latin typeface="Arial"/>
                <a:cs typeface="Arial"/>
              </a:rPr>
              <a:t>quan hệ. Các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thực hiện việc rẽ </a:t>
            </a:r>
            <a:r>
              <a:rPr spc="-11" dirty="0">
                <a:latin typeface="Arial"/>
                <a:cs typeface="Arial"/>
              </a:rPr>
              <a:t>nhánh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cấu </a:t>
            </a:r>
            <a:r>
              <a:rPr dirty="0">
                <a:latin typeface="Arial"/>
                <a:cs typeface="Arial"/>
              </a:rPr>
              <a:t>trúc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lặp.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27457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Giới</a:t>
            </a:r>
            <a:r>
              <a:rPr spc="-84" dirty="0"/>
              <a:t> </a:t>
            </a:r>
            <a:r>
              <a:rPr spc="-5" dirty="0"/>
              <a:t>thiệu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2414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7" y="118638"/>
            <a:ext cx="70307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Alternation and</a:t>
            </a:r>
            <a:r>
              <a:rPr spc="-84" dirty="0"/>
              <a:t> </a:t>
            </a:r>
            <a:r>
              <a:rPr spc="-19" dirty="0"/>
              <a:t>Grouping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0191" y="1045465"/>
            <a:ext cx="11324336" cy="908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7753" y="1186689"/>
            <a:ext cx="10350499" cy="62607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 trong mục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nhóm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một thực 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nhân hoặc thêm logic 'OR'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mẫu phù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hợp.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818768"/>
              </p:ext>
            </p:extLst>
          </p:nvPr>
        </p:nvGraphicFramePr>
        <p:xfrm>
          <a:off x="698566" y="2746046"/>
          <a:ext cx="11074398" cy="26758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6219"/>
                <a:gridCol w="4997872"/>
                <a:gridCol w="4570307"/>
              </a:tblGrid>
              <a:tr h="731521">
                <a:tc>
                  <a:txBody>
                    <a:bodyPr/>
                    <a:lstStyle/>
                    <a:p>
                      <a:pPr marL="0" marR="196850" indent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6" marB="0">
                    <a:solidFill>
                      <a:srgbClr val="943735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()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204470" marR="83185" algn="just">
                        <a:lnSpc>
                          <a:spcPct val="1024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Tổ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chức các ký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nhau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nhóm  để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một tập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ký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một  chuỗi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/(xyz)+(uvw)/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0805" marR="83185" algn="just">
                        <a:lnSpc>
                          <a:spcPct val="102400"/>
                        </a:lnSpc>
                        <a:spcBef>
                          <a:spcPts val="1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one or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more number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of  occurrences of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“xyz”</a:t>
                      </a:r>
                      <a:r>
                        <a:rPr sz="13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followed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one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occurrence of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“uvw”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928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|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Kết</a:t>
                      </a:r>
                      <a:r>
                        <a:rPr sz="13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13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bộ</a:t>
                      </a:r>
                      <a:r>
                        <a:rPr sz="13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ký</a:t>
                      </a:r>
                      <a:r>
                        <a:rPr sz="13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</a:t>
                      </a:r>
                      <a:r>
                        <a:rPr sz="13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vào</a:t>
                      </a:r>
                      <a:r>
                        <a:rPr sz="13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biểu</a:t>
                      </a:r>
                      <a:r>
                        <a:rPr sz="13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thức</a:t>
                      </a:r>
                      <a:r>
                        <a:rPr sz="13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>
                          <a:latin typeface="Arial"/>
                          <a:cs typeface="Arial"/>
                        </a:rPr>
                        <a:t>quy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tắc</a:t>
                      </a:r>
                      <a:r>
                        <a:rPr lang="vi-VN" sz="13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 smtClean="0">
                          <a:latin typeface="Arial"/>
                          <a:cs typeface="Arial"/>
                        </a:rPr>
                        <a:t>duy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sau đó phù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bất kỳ ký</a:t>
                      </a:r>
                      <a:r>
                        <a:rPr sz="13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/(xy)|(uv)|(st)/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“xy”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or “uv” or</a:t>
                      </a:r>
                      <a:r>
                        <a:rPr sz="13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“st”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55227" y="2140457"/>
            <a:ext cx="10925388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35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thay đổi luân phiên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nhóm các </a:t>
            </a:r>
            <a:r>
              <a:rPr spc="-5" dirty="0">
                <a:latin typeface="Calibri"/>
                <a:cs typeface="Calibri"/>
              </a:rPr>
              <a:t>biểu </a:t>
            </a:r>
            <a:r>
              <a:rPr dirty="0">
                <a:latin typeface="Calibri"/>
                <a:cs typeface="Calibri"/>
              </a:rPr>
              <a:t>tượng ký tự </a:t>
            </a:r>
            <a:r>
              <a:rPr spc="5" dirty="0">
                <a:latin typeface="Calibri"/>
                <a:cs typeface="Calibri"/>
              </a:rPr>
              <a:t>khác 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30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48864"/>
            <a:ext cx="76343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24" dirty="0"/>
              <a:t>câu </a:t>
            </a:r>
            <a:r>
              <a:rPr spc="-11" dirty="0"/>
              <a:t>lệnh </a:t>
            </a:r>
            <a:r>
              <a:rPr spc="-24" dirty="0"/>
              <a:t>quyết </a:t>
            </a:r>
            <a:r>
              <a:rPr spc="-11" dirty="0"/>
              <a:t>định</a:t>
            </a:r>
            <a:r>
              <a:rPr spc="-5" dirty="0"/>
              <a:t> </a:t>
            </a:r>
            <a:r>
              <a:rPr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6128" y="969262"/>
            <a:ext cx="11442192" cy="838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6128" y="1915667"/>
            <a:ext cx="11328399" cy="84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2877" y="1074879"/>
            <a:ext cx="11111653" cy="155414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Câu lệnh được gọi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logic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biến,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toán tử,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từ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một hành động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thực hiện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buộc.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Câu lệnh giúp bạn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xây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dựng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luồng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lý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kịch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163" y="2874264"/>
            <a:ext cx="11326367" cy="891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6127" y="3752088"/>
            <a:ext cx="11401551" cy="1022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6128" y="4741164"/>
            <a:ext cx="11328399" cy="845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0032" y="5631179"/>
            <a:ext cx="11334497" cy="7940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998" y="3125548"/>
            <a:ext cx="10883901" cy="311150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2673">
              <a:spcBef>
                <a:spcPts val="119"/>
              </a:spcBef>
            </a:pP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JavaScript, một câu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lệnh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kết thúc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dấu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chấm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phẩy.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9650" marR="6047">
              <a:lnSpc>
                <a:spcPct val="86400"/>
              </a:lnSpc>
              <a:spcBef>
                <a:spcPts val="1476"/>
              </a:spcBef>
              <a:tabLst>
                <a:tab pos="7123158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 được viết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lệnh,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đó</a:t>
            </a:r>
            <a:r>
              <a:rPr spc="1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	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có liên quan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nhóm lại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nhau được gọi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khối mã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kèm theo trong dấu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  xoắn.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19650" marR="328761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Câu lệnh đưa ra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quyết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quyết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hợp lý để thực 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khác nhau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những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quả mong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muốn.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5114" marR="129236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 thực hiện một khối lệnh phụ thuộc vào một điều kiện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trả về true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false.</a:t>
            </a:r>
            <a:endParaRPr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29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76343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24" dirty="0"/>
              <a:t>câu </a:t>
            </a:r>
            <a:r>
              <a:rPr spc="-11" dirty="0"/>
              <a:t>lệnh </a:t>
            </a:r>
            <a:r>
              <a:rPr spc="-24" dirty="0"/>
              <a:t>quyết </a:t>
            </a:r>
            <a:r>
              <a:rPr spc="-11" dirty="0"/>
              <a:t>định</a:t>
            </a:r>
            <a:r>
              <a:rPr spc="-5" dirty="0"/>
              <a:t> </a:t>
            </a:r>
            <a:r>
              <a:rPr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1084835"/>
            <a:ext cx="7220372" cy="151616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607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bốn câu quyết định,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885765" lvl="1" indent="-326493">
              <a:lnSpc>
                <a:spcPts val="2607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spc="5" dirty="0">
                <a:latin typeface="Courier New"/>
                <a:cs typeface="Courier New"/>
              </a:rPr>
              <a:t>if</a:t>
            </a:r>
            <a:endParaRPr>
              <a:latin typeface="Courier New"/>
              <a:cs typeface="Courier New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spc="5" dirty="0">
                <a:latin typeface="Courier New"/>
                <a:cs typeface="Courier New"/>
              </a:rPr>
              <a:t>if-else</a:t>
            </a:r>
            <a:endParaRPr>
              <a:latin typeface="Courier New"/>
              <a:cs typeface="Courier New"/>
            </a:endParaRPr>
          </a:p>
          <a:p>
            <a:pPr marL="885765" lvl="1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spc="5" dirty="0">
                <a:latin typeface="Courier New"/>
                <a:cs typeface="Courier New"/>
              </a:rPr>
              <a:t>if-else </a:t>
            </a:r>
            <a:r>
              <a:rPr dirty="0">
                <a:latin typeface="Courier New"/>
                <a:cs typeface="Courier New"/>
              </a:rPr>
              <a:t>if</a:t>
            </a:r>
            <a:endParaRPr>
              <a:latin typeface="Courier New"/>
              <a:cs typeface="Courier New"/>
            </a:endParaRPr>
          </a:p>
          <a:p>
            <a:pPr marL="885765" lvl="1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ourier New"/>
                <a:cs typeface="Courier New"/>
              </a:rPr>
              <a:t>switch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0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18638"/>
            <a:ext cx="39911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</a:t>
            </a:r>
            <a:r>
              <a:rPr spc="-100" dirty="0"/>
              <a:t> </a:t>
            </a:r>
            <a:r>
              <a:rPr spc="-5"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46607" y="1045464"/>
            <a:ext cx="5608320" cy="1318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169" y="1391159"/>
            <a:ext cx="4541520" cy="63081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một khối lệnh dựa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kiện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Boolean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logic.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6607" y="2645664"/>
            <a:ext cx="5608320" cy="1315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4164" y="2990164"/>
            <a:ext cx="4964007" cy="63081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404"/>
              </a:lnSpc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Nếu điều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kiện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đúng,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endParaRPr>
              <a:latin typeface="Arial"/>
              <a:cs typeface="Arial"/>
            </a:endParaRPr>
          </a:p>
          <a:p>
            <a:pPr marL="15114">
              <a:lnSpc>
                <a:spcPts val="2404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câu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if được thực thi.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673" y="4229102"/>
            <a:ext cx="5604257" cy="1403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9856" y="4381627"/>
            <a:ext cx="5046981" cy="774907"/>
          </a:xfrm>
          <a:prstGeom prst="rect">
            <a:avLst/>
          </a:prstGeom>
        </p:spPr>
        <p:txBody>
          <a:bodyPr vert="horz" wrap="square" lIns="0" tIns="59705" rIns="0" bIns="0" rtlCol="0">
            <a:spAutoFit/>
          </a:bodyPr>
          <a:lstStyle/>
          <a:p>
            <a:pPr marL="15114" marR="6047">
              <a:lnSpc>
                <a:spcPct val="86300"/>
              </a:lnSpc>
              <a:spcBef>
                <a:spcPts val="46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Nếu điều kiện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sai,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if không được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câu  lệnh ngay lập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tức sau 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được  thực thi.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47193" y="850199"/>
            <a:ext cx="3647224" cy="53983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41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18638"/>
            <a:ext cx="39911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</a:t>
            </a:r>
            <a:r>
              <a:rPr spc="-100" dirty="0"/>
              <a:t> </a:t>
            </a:r>
            <a:r>
              <a:rPr spc="-5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5" y="825755"/>
            <a:ext cx="9157545" cy="268827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quantity = prompt(‘Enter quantity of</a:t>
            </a:r>
            <a:r>
              <a:rPr sz="1900" spc="12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product:’,0);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if(quantity &lt; 0 </a:t>
            </a:r>
            <a:r>
              <a:rPr sz="1900" dirty="0">
                <a:latin typeface="Courier New"/>
                <a:cs typeface="Courier New"/>
              </a:rPr>
              <a:t>||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isNaN(quantity))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alert(‘Please enter a positive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number.’);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952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118638"/>
            <a:ext cx="52916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if-else</a:t>
            </a:r>
            <a:r>
              <a:rPr spc="-106" dirty="0"/>
              <a:t> </a:t>
            </a:r>
            <a:r>
              <a:rPr spc="-5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3937" y="1082039"/>
            <a:ext cx="11340591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761745"/>
            <a:ext cx="11338560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966" y="2496311"/>
            <a:ext cx="11338560" cy="1495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1903" y="1142440"/>
            <a:ext cx="11122624" cy="261593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404"/>
              </a:lnSpc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Câu lệnh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định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khối câu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lệnh 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kiện trong</a:t>
            </a:r>
            <a:r>
              <a:rPr spc="3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câu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404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if là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đúng.</a:t>
            </a:r>
            <a:endParaRPr dirty="0">
              <a:latin typeface="Arial"/>
              <a:cs typeface="Arial"/>
            </a:endParaRPr>
          </a:p>
          <a:p>
            <a:pPr marL="15871" marR="74065">
              <a:lnSpc>
                <a:spcPts val="2225"/>
              </a:lnSpc>
              <a:spcBef>
                <a:spcPts val="192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khối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đánh  giá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871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Câu lệnh if-else bắt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if,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else.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871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else bắt đầu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khóa else theo sau là một khối lệnh được thực hiện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kiện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sai.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26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118638"/>
            <a:ext cx="52916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if-else</a:t>
            </a:r>
            <a:r>
              <a:rPr spc="-106" dirty="0"/>
              <a:t> </a:t>
            </a:r>
            <a:r>
              <a:rPr spc="-5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825753"/>
            <a:ext cx="8668173" cy="473499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5332" marR="6047"/>
            <a:r>
              <a:rPr sz="1900" spc="-5" dirty="0">
                <a:latin typeface="Courier New"/>
                <a:cs typeface="Courier New"/>
              </a:rPr>
              <a:t>var firstNumber = prompt(‘Enter first number:’,0);  var secondNumber = prompt(‘Enter second number’,0);  var result =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0;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if (secondNumber ==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0)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alert(‘ERROR Message: Cannot divide by</a:t>
            </a:r>
            <a:r>
              <a:rPr sz="1900" spc="9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zero.’);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else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5550" marR="2186450"/>
            <a:r>
              <a:rPr sz="1900" spc="-5" dirty="0">
                <a:latin typeface="Courier New"/>
                <a:cs typeface="Courier New"/>
              </a:rPr>
              <a:t>result = firstNumber/secondNumber;  alert(“Result: “ +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result);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6728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5860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if-else-if</a:t>
            </a:r>
            <a:r>
              <a:rPr spc="-71" dirty="0"/>
              <a:t> </a:t>
            </a:r>
            <a:r>
              <a:rPr spc="-11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8000" y="1107948"/>
            <a:ext cx="11336528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033" y="1866901"/>
            <a:ext cx="11409681" cy="78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032" y="2636520"/>
            <a:ext cx="11334497" cy="745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000" y="3438144"/>
            <a:ext cx="11336528" cy="1476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8020" y="1465325"/>
            <a:ext cx="11411714" cy="322986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Cho phép bạn kiểm tra </a:t>
            </a:r>
            <a:r>
              <a:rPr spc="-11" dirty="0">
                <a:solidFill>
                  <a:schemeClr val="bg1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điều kiện </a:t>
            </a: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chemeClr val="bg1"/>
                </a:solidFill>
                <a:latin typeface="Arial"/>
                <a:cs typeface="Arial"/>
              </a:rPr>
              <a:t>chỉ định một khối khác </a:t>
            </a:r>
            <a:r>
              <a:rPr spc="-5">
                <a:solidFill>
                  <a:schemeClr val="bg1"/>
                </a:solidFill>
                <a:latin typeface="Arial"/>
                <a:cs typeface="Arial"/>
              </a:rPr>
              <a:t>nhau</a:t>
            </a:r>
            <a:r>
              <a:rPr spc="149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pc="-5" smtClean="0">
                <a:solidFill>
                  <a:schemeClr val="bg1"/>
                </a:solidFill>
                <a:latin typeface="Arial"/>
                <a:cs typeface="Arial"/>
              </a:rPr>
              <a:t>được</a:t>
            </a: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mtClean="0">
                <a:solidFill>
                  <a:schemeClr val="bg1"/>
                </a:solidFill>
                <a:latin typeface="Arial"/>
                <a:cs typeface="Arial"/>
              </a:rPr>
              <a:t>thực hiện cho từng trường hợp</a:t>
            </a:r>
          </a:p>
          <a:p>
            <a:pPr marL="15114">
              <a:lnSpc>
                <a:spcPts val="2398"/>
              </a:lnSpc>
              <a:spcBef>
                <a:spcPts val="119"/>
              </a:spcBef>
            </a:pPr>
            <a:endParaRPr sz="2400">
              <a:latin typeface="Times New Roman"/>
              <a:cs typeface="Times New Roman"/>
            </a:endParaRPr>
          </a:p>
          <a:p>
            <a:pPr marL="16628" marR="6047">
              <a:lnSpc>
                <a:spcPts val="2225"/>
              </a:lnSpc>
              <a:spcBef>
                <a:spcPts val="5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Luồng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thi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câu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bắt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câu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if tiếp theo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else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if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cuối  cùng một khối else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tùy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chọn.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6628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Điểm vào thực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báo cáo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bắt đầu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với câu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lệnh</a:t>
            </a:r>
            <a:r>
              <a:rPr spc="1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if.</a:t>
            </a:r>
            <a:endParaRPr>
              <a:latin typeface="Arial"/>
              <a:cs typeface="Arial"/>
            </a:endParaRPr>
          </a:p>
          <a:p>
            <a:pPr marL="15114" marR="671126" indent="757">
              <a:lnSpc>
                <a:spcPct val="270900"/>
              </a:lnSpc>
              <a:spcBef>
                <a:spcPts val="54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Nếu điều kiện trong câu lệnh if là sai, điều kiện trong else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đánh giá.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này còn được gọi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trúc bậc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thang.</a:t>
            </a:r>
            <a:endParaRPr>
              <a:latin typeface="Arial"/>
              <a:cs typeface="Arial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985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118638"/>
            <a:ext cx="586062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if-else-if</a:t>
            </a:r>
            <a:r>
              <a:rPr spc="-71" dirty="0"/>
              <a:t> </a:t>
            </a:r>
            <a:r>
              <a:rPr spc="-11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5" y="825753"/>
            <a:ext cx="8017088" cy="502738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percentage = prompt(‘Enter</a:t>
            </a:r>
            <a:r>
              <a:rPr sz="1900" spc="9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percentage:’,0);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if (percentage &gt;=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60)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 (‘You </a:t>
            </a:r>
            <a:r>
              <a:rPr sz="1900" dirty="0">
                <a:latin typeface="Courier New"/>
                <a:cs typeface="Courier New"/>
              </a:rPr>
              <a:t>have </a:t>
            </a:r>
            <a:r>
              <a:rPr sz="1900" spc="-5" dirty="0">
                <a:latin typeface="Courier New"/>
                <a:cs typeface="Courier New"/>
              </a:rPr>
              <a:t>obtained </a:t>
            </a:r>
            <a:r>
              <a:rPr sz="1900" dirty="0">
                <a:latin typeface="Courier New"/>
                <a:cs typeface="Courier New"/>
              </a:rPr>
              <a:t>the </a:t>
            </a:r>
            <a:r>
              <a:rPr sz="1900" spc="-5" dirty="0">
                <a:latin typeface="Courier New"/>
                <a:cs typeface="Courier New"/>
              </a:rPr>
              <a:t>A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grade.’);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else if (percentage &gt;= 35 &amp;&amp; percentage &lt;</a:t>
            </a:r>
            <a:r>
              <a:rPr sz="1900" spc="9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60)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 (‘You have obtained the B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class.’);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else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alert (‘You </a:t>
            </a:r>
            <a:r>
              <a:rPr sz="1900" dirty="0">
                <a:latin typeface="Courier New"/>
                <a:cs typeface="Courier New"/>
              </a:rPr>
              <a:t>have </a:t>
            </a:r>
            <a:r>
              <a:rPr sz="1900" spc="-5" dirty="0">
                <a:latin typeface="Courier New"/>
                <a:cs typeface="Courier New"/>
              </a:rPr>
              <a:t>failed’);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438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18638"/>
            <a:ext cx="687493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 </a:t>
            </a:r>
            <a:r>
              <a:rPr spc="-11" dirty="0"/>
              <a:t>lồng nhau</a:t>
            </a:r>
            <a:r>
              <a:rPr spc="-35" dirty="0"/>
              <a:t> </a:t>
            </a:r>
            <a:r>
              <a:rPr spc="-5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0191" y="1121664"/>
            <a:ext cx="11324336" cy="896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2226" y="2045209"/>
            <a:ext cx="11322304" cy="929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226" y="3029712"/>
            <a:ext cx="11322304" cy="928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0191" y="3994402"/>
            <a:ext cx="11324336" cy="900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body" idx="1"/>
          </p:nvPr>
        </p:nvSpPr>
        <p:spPr>
          <a:xfrm>
            <a:off x="820421" y="1328832"/>
            <a:ext cx="11024108" cy="3747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5114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00287" marR="0" lvl="0" indent="-22286" algn="l" rtl="0" eaLnBrk="1" hangingPunct="1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2480767">
              <a:lnSpc>
                <a:spcPct val="100000"/>
              </a:lnSpc>
              <a:spcBef>
                <a:spcPts val="4883"/>
              </a:spcBef>
              <a:buNone/>
            </a:pP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Bao gồm </a:t>
            </a:r>
            <a:r>
              <a:rPr lang="vi-VN" sz="2400" kern="0" spc="-11" dirty="0">
                <a:solidFill>
                  <a:schemeClr val="bg1"/>
                </a:solidFill>
                <a:latin typeface="+mn-lt"/>
              </a:rPr>
              <a:t>nhiều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if trong một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</a:t>
            </a:r>
            <a:r>
              <a:rPr lang="vi-VN" sz="2400" kern="0" spc="60" dirty="0">
                <a:solidFill>
                  <a:schemeClr val="bg1"/>
                </a:solidFill>
                <a:latin typeface="+mn-lt"/>
              </a:rPr>
              <a:t>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if.</a:t>
            </a:r>
            <a:endParaRPr lang="vi-VN" sz="24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L="0" indent="0" defTabSz="2480767">
              <a:lnSpc>
                <a:spcPct val="100000"/>
              </a:lnSpc>
              <a:spcBef>
                <a:spcPts val="4883"/>
              </a:spcBef>
              <a:buNone/>
            </a:pPr>
            <a:r>
              <a:rPr lang="vi-VN" sz="2400" kern="0" spc="-11" dirty="0">
                <a:solidFill>
                  <a:schemeClr val="bg1"/>
                </a:solidFill>
                <a:latin typeface="+mn-lt"/>
              </a:rPr>
              <a:t>Luồng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thực hiện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của các 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if lồng nhau bắt đầu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với 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if, </a:t>
            </a:r>
            <a:r>
              <a:rPr lang="vi-VN" sz="2400" kern="0" spc="-11" dirty="0">
                <a:solidFill>
                  <a:schemeClr val="bg1"/>
                </a:solidFill>
                <a:latin typeface="+mn-lt"/>
              </a:rPr>
              <a:t>được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gọi  là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if bên</a:t>
            </a:r>
            <a:r>
              <a:rPr lang="vi-VN" sz="2400" kern="0" spc="19" dirty="0">
                <a:solidFill>
                  <a:schemeClr val="bg1"/>
                </a:solidFill>
                <a:latin typeface="+mn-lt"/>
              </a:rPr>
              <a:t>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ngoài.</a:t>
            </a:r>
          </a:p>
          <a:p>
            <a:pPr marL="0" indent="0" defTabSz="2480767">
              <a:lnSpc>
                <a:spcPct val="100000"/>
              </a:lnSpc>
              <a:spcBef>
                <a:spcPts val="4883"/>
              </a:spcBef>
              <a:buNone/>
            </a:pP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Câu lệnh if bên trong </a:t>
            </a:r>
            <a:r>
              <a:rPr lang="vi-VN" sz="2400" kern="0" spc="-11" dirty="0">
                <a:solidFill>
                  <a:schemeClr val="bg1"/>
                </a:solidFill>
                <a:latin typeface="+mn-lt"/>
              </a:rPr>
              <a:t>được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thực thi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khi 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if bên </a:t>
            </a:r>
            <a:r>
              <a:rPr lang="vi-VN" sz="2400" kern="0" spc="-11" dirty="0">
                <a:solidFill>
                  <a:schemeClr val="bg1"/>
                </a:solidFill>
                <a:latin typeface="+mn-lt"/>
              </a:rPr>
              <a:t>ngoài đúng.  </a:t>
            </a:r>
          </a:p>
          <a:p>
            <a:pPr marL="0" indent="0" defTabSz="2480767">
              <a:lnSpc>
                <a:spcPct val="100000"/>
              </a:lnSpc>
              <a:spcBef>
                <a:spcPts val="4883"/>
              </a:spcBef>
              <a:buNone/>
            </a:pP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Mỗi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bên trong được thực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thi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khi </a:t>
            </a:r>
            <a:r>
              <a:rPr lang="vi-VN" sz="2400" kern="0" dirty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2400" kern="0" spc="-5" dirty="0">
                <a:solidFill>
                  <a:schemeClr val="bg1"/>
                </a:solidFill>
                <a:latin typeface="+mn-lt"/>
              </a:rPr>
              <a:t>lệnh if trước đó là</a:t>
            </a:r>
            <a:r>
              <a:rPr lang="vi-VN" sz="2400" kern="0" spc="60" dirty="0">
                <a:solidFill>
                  <a:schemeClr val="bg1"/>
                </a:solidFill>
                <a:latin typeface="+mn-lt"/>
              </a:rPr>
              <a:t> </a:t>
            </a:r>
            <a:r>
              <a:rPr lang="vi-VN" sz="2400" kern="0" spc="-11" dirty="0">
                <a:solidFill>
                  <a:schemeClr val="bg1"/>
                </a:solidFill>
                <a:latin typeface="+mn-lt"/>
              </a:rPr>
              <a:t>đúng.</a:t>
            </a:r>
            <a:endParaRPr lang="vi-VN" sz="2400" kern="0" spc="-1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7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88" y="124671"/>
            <a:ext cx="8172873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dirty="0"/>
              <a:t>Khái </a:t>
            </a:r>
            <a:r>
              <a:rPr spc="-5" dirty="0"/>
              <a:t>niệm </a:t>
            </a:r>
            <a:r>
              <a:rPr spc="-19" dirty="0"/>
              <a:t>cơ </a:t>
            </a:r>
            <a:r>
              <a:rPr spc="-5" dirty="0"/>
              <a:t>bản </a:t>
            </a:r>
            <a:r>
              <a:rPr dirty="0"/>
              <a:t>của </a:t>
            </a:r>
            <a:r>
              <a:rPr spc="-11" dirty="0"/>
              <a:t>các </a:t>
            </a:r>
            <a:r>
              <a:rPr spc="-19" dirty="0"/>
              <a:t>toán </a:t>
            </a:r>
            <a:r>
              <a:rPr dirty="0"/>
              <a:t>tử</a:t>
            </a:r>
            <a:r>
              <a:rPr spc="30" dirty="0"/>
              <a:t> </a:t>
            </a:r>
            <a:r>
              <a:rPr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22226" y="1197863"/>
            <a:ext cx="11322304" cy="9296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000" y="2188463"/>
            <a:ext cx="11336528" cy="726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191" y="2973323"/>
            <a:ext cx="11324336" cy="903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255" y="3941063"/>
            <a:ext cx="11320272" cy="960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255" y="4974334"/>
            <a:ext cx="11320272" cy="960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5964" y="1349756"/>
            <a:ext cx="10735734" cy="4296309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6452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phép toán là một hành động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hoặc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lưu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biến.</a:t>
            </a:r>
            <a:endParaRPr>
              <a:latin typeface="Arial"/>
              <a:cs typeface="Arial"/>
            </a:endParaRPr>
          </a:p>
          <a:p>
            <a:pPr marL="24941" marR="260741" indent="-10581">
              <a:lnSpc>
                <a:spcPts val="8188"/>
              </a:lnSpc>
              <a:spcBef>
                <a:spcPts val="220"/>
              </a:spcBef>
              <a:tabLst>
                <a:tab pos="2828102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hành động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lang="en-US" smtClean="0">
                <a:solidFill>
                  <a:srgbClr val="FFFFFF"/>
                </a:solidFill>
                <a:latin typeface="Arial"/>
                <a:cs typeface="Arial"/>
              </a:rPr>
              <a:t>ể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thay đổi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biến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mới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.  </a:t>
            </a:r>
            <a:endParaRPr lang="en-US" spc="-5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24941" marR="260741" indent="-10581">
              <a:lnSpc>
                <a:spcPts val="8188"/>
              </a:lnSpc>
              <a:spcBef>
                <a:spcPts val="220"/>
              </a:spcBef>
              <a:tabLst>
                <a:tab pos="2828102" algn="l"/>
              </a:tabLst>
            </a:pP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hoạt động đòi hỏi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thiểu một biểu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7963">
              <a:lnSpc>
                <a:spcPts val="2398"/>
              </a:lnSpc>
              <a:spcBef>
                <a:spcPts val="170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Biểu tượng được gọi là một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quy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hành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pc="7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 thực hiện trên các giá trị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>
              <a:latin typeface="Times New Roman"/>
              <a:cs typeface="Times New Roman"/>
            </a:endParaRPr>
          </a:p>
          <a:p>
            <a:pPr marL="27963" marR="127725">
              <a:lnSpc>
                <a:spcPts val="2225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biến mà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thực hiện được gọi là một toán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8641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687493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if </a:t>
            </a:r>
            <a:r>
              <a:rPr spc="-11" dirty="0"/>
              <a:t>lồng nhau</a:t>
            </a:r>
            <a:r>
              <a:rPr spc="-35" dirty="0"/>
              <a:t> </a:t>
            </a:r>
            <a:r>
              <a:rPr spc="-5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825753"/>
            <a:ext cx="10970104" cy="502738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305332" marR="1606017" algn="just"/>
            <a:r>
              <a:rPr sz="1900" spc="-5" dirty="0">
                <a:latin typeface="Courier New"/>
                <a:cs typeface="Courier New"/>
              </a:rPr>
              <a:t>var username = prompt(‘Enter Username:’);  var password = prompt(‘Enter Password:’);  if (username != </a:t>
            </a:r>
            <a:r>
              <a:rPr sz="1900" dirty="0">
                <a:latin typeface="Courier New"/>
                <a:cs typeface="Courier New"/>
              </a:rPr>
              <a:t>“” </a:t>
            </a:r>
            <a:r>
              <a:rPr sz="1900" spc="-5" dirty="0">
                <a:latin typeface="Courier New"/>
                <a:cs typeface="Courier New"/>
              </a:rPr>
              <a:t>&amp;&amp; password !=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“”)</a:t>
            </a:r>
            <a:endParaRPr sz="1900" dirty="0">
              <a:latin typeface="Courier New"/>
              <a:cs typeface="Courier New"/>
            </a:endParaRPr>
          </a:p>
          <a:p>
            <a:pPr marL="305332" algn="just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if (username == “admin” &amp;&amp; password ==</a:t>
            </a:r>
            <a:r>
              <a:rPr sz="1900" spc="1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“admin123”)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885765"/>
            <a:r>
              <a:rPr sz="1900" spc="-5" dirty="0">
                <a:latin typeface="Courier New"/>
                <a:cs typeface="Courier New"/>
              </a:rPr>
              <a:t>alert(‘Login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Successful’);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else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740657"/>
            <a:r>
              <a:rPr sz="1900" spc="-5" dirty="0">
                <a:latin typeface="Courier New"/>
                <a:cs typeface="Courier New"/>
              </a:rPr>
              <a:t>alert (‘Login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Failed’);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305332" algn="just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R="6535167" algn="ctr"/>
            <a:r>
              <a:rPr sz="1900" spc="-11" dirty="0">
                <a:latin typeface="Courier New"/>
                <a:cs typeface="Courier New"/>
              </a:rPr>
              <a:t>&lt;/SC</a:t>
            </a:r>
            <a:r>
              <a:rPr sz="1900" spc="-5" dirty="0">
                <a:latin typeface="Courier New"/>
                <a:cs typeface="Courier New"/>
              </a:rPr>
              <a:t>R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dirty="0">
                <a:latin typeface="Courier New"/>
                <a:cs typeface="Courier New"/>
              </a:rPr>
              <a:t>P</a:t>
            </a:r>
            <a:r>
              <a:rPr sz="1900" spc="-11" dirty="0">
                <a:latin typeface="Courier New"/>
                <a:cs typeface="Courier New"/>
              </a:rPr>
              <a:t>T&gt;</a:t>
            </a:r>
            <a:endParaRPr sz="1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617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68038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switch-case</a:t>
            </a:r>
            <a:r>
              <a:rPr spc="-79" dirty="0"/>
              <a:t> </a:t>
            </a:r>
            <a:r>
              <a:rPr spc="-5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2064" y="1121664"/>
            <a:ext cx="11332465" cy="769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065" y="1901953"/>
            <a:ext cx="11411712" cy="810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" y="2731009"/>
            <a:ext cx="11332465" cy="812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8404" y="1311657"/>
            <a:ext cx="10894908" cy="186705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chương trình trở nên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khá khó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if.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6628" marR="6047">
              <a:lnSpc>
                <a:spcPts val="2225"/>
              </a:lnSpc>
              <a:spcBef>
                <a:spcPts val="1386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đơn giản hóa mã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tránh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if,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switch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case có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000">
              <a:latin typeface="Times New Roman"/>
              <a:cs typeface="Times New Roman"/>
            </a:endParaRPr>
          </a:p>
          <a:p>
            <a:pPr marL="16628" marR="266786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Câu lệnh switch-case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sánh một biến hoặc biểu 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719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6" y="118638"/>
            <a:ext cx="68038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switch-case</a:t>
            </a:r>
            <a:r>
              <a:rPr spc="-79" dirty="0"/>
              <a:t> </a:t>
            </a:r>
            <a:r>
              <a:rPr spc="-5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5" y="825752"/>
            <a:ext cx="8017088" cy="502738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designation = prompt(‘Enter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designation:’);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switch (designation)</a:t>
            </a:r>
            <a:endParaRPr sz="1900" dirty="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case ‘Manager’:</a:t>
            </a:r>
            <a:endParaRPr sz="1900" dirty="0">
              <a:latin typeface="Courier New"/>
              <a:cs typeface="Courier New"/>
            </a:endParaRPr>
          </a:p>
          <a:p>
            <a:pPr marL="885765" marR="2625555"/>
            <a:r>
              <a:rPr sz="1900" spc="-5" dirty="0">
                <a:latin typeface="Courier New"/>
                <a:cs typeface="Courier New"/>
              </a:rPr>
              <a:t>alert (‘Salary: $21000’);  break;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case ‘Developer’:</a:t>
            </a:r>
            <a:endParaRPr sz="1900" dirty="0">
              <a:latin typeface="Courier New"/>
              <a:cs typeface="Courier New"/>
            </a:endParaRPr>
          </a:p>
          <a:p>
            <a:pPr marL="885765"/>
            <a:r>
              <a:rPr sz="1900" spc="-5" dirty="0">
                <a:latin typeface="Courier New"/>
                <a:cs typeface="Courier New"/>
              </a:rPr>
              <a:t>alert (‘Salary: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$16000’);</a:t>
            </a:r>
            <a:endParaRPr sz="1900" dirty="0">
              <a:latin typeface="Courier New"/>
              <a:cs typeface="Courier New"/>
            </a:endParaRPr>
          </a:p>
          <a:p>
            <a:pPr marL="595550" marR="5388658" indent="289461"/>
            <a:r>
              <a:rPr sz="1900" dirty="0">
                <a:latin typeface="Courier New"/>
                <a:cs typeface="Courier New"/>
              </a:rPr>
              <a:t>b</a:t>
            </a:r>
            <a:r>
              <a:rPr sz="1900" spc="-11" dirty="0">
                <a:latin typeface="Courier New"/>
                <a:cs typeface="Courier New"/>
              </a:rPr>
              <a:t>r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spc="-11" dirty="0">
                <a:latin typeface="Courier New"/>
                <a:cs typeface="Courier New"/>
              </a:rPr>
              <a:t>a</a:t>
            </a:r>
            <a:r>
              <a:rPr sz="1900" dirty="0">
                <a:latin typeface="Courier New"/>
                <a:cs typeface="Courier New"/>
              </a:rPr>
              <a:t>k</a:t>
            </a:r>
            <a:r>
              <a:rPr sz="1900" spc="-5" dirty="0">
                <a:latin typeface="Courier New"/>
                <a:cs typeface="Courier New"/>
              </a:rPr>
              <a:t>;  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dirty="0">
                <a:latin typeface="Courier New"/>
                <a:cs typeface="Courier New"/>
              </a:rPr>
              <a:t>f</a:t>
            </a:r>
            <a:r>
              <a:rPr sz="1900" spc="-11" dirty="0">
                <a:latin typeface="Courier New"/>
                <a:cs typeface="Courier New"/>
              </a:rPr>
              <a:t>a</a:t>
            </a:r>
            <a:r>
              <a:rPr sz="1900" spc="-5" dirty="0">
                <a:latin typeface="Courier New"/>
                <a:cs typeface="Courier New"/>
              </a:rPr>
              <a:t>u</a:t>
            </a:r>
            <a:r>
              <a:rPr sz="1900" spc="-11" dirty="0">
                <a:latin typeface="Courier New"/>
                <a:cs typeface="Courier New"/>
              </a:rPr>
              <a:t>l</a:t>
            </a:r>
            <a:r>
              <a:rPr sz="1900" dirty="0">
                <a:latin typeface="Courier New"/>
                <a:cs typeface="Courier New"/>
              </a:rPr>
              <a:t>t</a:t>
            </a:r>
            <a:r>
              <a:rPr sz="1900" spc="-5" dirty="0">
                <a:latin typeface="Courier New"/>
                <a:cs typeface="Courier New"/>
              </a:rPr>
              <a:t>:</a:t>
            </a:r>
            <a:endParaRPr sz="1900" dirty="0">
              <a:latin typeface="Courier New"/>
              <a:cs typeface="Courier New"/>
            </a:endParaRPr>
          </a:p>
          <a:p>
            <a:pPr marL="885765" marR="1025582"/>
            <a:r>
              <a:rPr sz="1900" spc="-5" dirty="0">
                <a:latin typeface="Courier New"/>
                <a:cs typeface="Courier New"/>
              </a:rPr>
              <a:t>alert (‘Enter proper designation.’);  break;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532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226" y="825755"/>
            <a:ext cx="10623972" cy="45448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9070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toán tử </a:t>
            </a:r>
            <a:r>
              <a:rPr spc="5" dirty="0">
                <a:latin typeface="Calibri"/>
                <a:cs typeface="Calibri"/>
              </a:rPr>
              <a:t>quy </a:t>
            </a:r>
            <a:r>
              <a:rPr dirty="0">
                <a:latin typeface="Calibri"/>
                <a:cs typeface="Calibri"/>
              </a:rPr>
              <a:t>định cụ thể loại </a:t>
            </a:r>
            <a:r>
              <a:rPr spc="5" dirty="0">
                <a:latin typeface="Calibri"/>
                <a:cs typeface="Calibri"/>
              </a:rPr>
              <a:t>thao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giá trị của  biến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  <a:tab pos="937914" algn="l"/>
              </a:tabLst>
            </a:pPr>
            <a:r>
              <a:rPr dirty="0">
                <a:latin typeface="Calibri"/>
                <a:cs typeface="Calibri"/>
              </a:rPr>
              <a:t>Các	toán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4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4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phân</a:t>
            </a:r>
            <a:r>
              <a:rPr spc="4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thành</a:t>
            </a:r>
            <a:r>
              <a:rPr spc="4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sáu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dựa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trên</a:t>
            </a:r>
            <a:r>
              <a:rPr spc="4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15"/>
              </a:spcBef>
            </a:pPr>
            <a:r>
              <a:rPr dirty="0">
                <a:latin typeface="Calibri"/>
                <a:cs typeface="Calibri"/>
              </a:rPr>
              <a:t>chúng thực hiện trên các toán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hạng.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ct val="112400"/>
              </a:lnSpc>
              <a:spcBef>
                <a:spcPts val="7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  <a:tab pos="801876" algn="l"/>
              </a:tabLst>
            </a:pPr>
            <a:r>
              <a:rPr dirty="0">
                <a:latin typeface="Calibri"/>
                <a:cs typeface="Calibri"/>
              </a:rPr>
              <a:t>Có	</a:t>
            </a:r>
            <a:r>
              <a:rPr spc="5" dirty="0">
                <a:latin typeface="Calibri"/>
                <a:cs typeface="Calibri"/>
              </a:rPr>
              <a:t>6 </a:t>
            </a:r>
            <a:r>
              <a:rPr dirty="0">
                <a:latin typeface="Calibri"/>
                <a:cs typeface="Calibri"/>
              </a:rPr>
              <a:t>loại toán tử có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như sau, Arithmetic, Relational, Logical, Assignment,  Bitwise,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Special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operators.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7558" indent="-326493">
              <a:lnSpc>
                <a:spcPct val="1012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41" dirty="0">
                <a:latin typeface="Calibri"/>
                <a:cs typeface="Calibri"/>
              </a:rPr>
              <a:t>Toán </a:t>
            </a:r>
            <a:r>
              <a:rPr dirty="0">
                <a:latin typeface="Calibri"/>
                <a:cs typeface="Calibri"/>
              </a:rPr>
              <a:t>tử trong </a:t>
            </a:r>
            <a:r>
              <a:rPr spc="-5" dirty="0">
                <a:latin typeface="Calibri"/>
                <a:cs typeface="Calibri"/>
              </a:rPr>
              <a:t>JavaScript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mức </a:t>
            </a:r>
            <a:r>
              <a:rPr dirty="0">
                <a:latin typeface="Calibri"/>
                <a:cs typeface="Calibri"/>
              </a:rPr>
              <a:t>độ </a:t>
            </a:r>
            <a:r>
              <a:rPr spc="5" dirty="0">
                <a:latin typeface="Calibri"/>
                <a:cs typeface="Calibri"/>
              </a:rPr>
              <a:t>ưu </a:t>
            </a:r>
            <a:r>
              <a:rPr dirty="0">
                <a:latin typeface="Calibri"/>
                <a:cs typeface="Calibri"/>
              </a:rPr>
              <a:t>tiên nhất định dựa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tự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của  </a:t>
            </a:r>
            <a:r>
              <a:rPr spc="5" dirty="0">
                <a:latin typeface="Calibri"/>
                <a:cs typeface="Calibri"/>
              </a:rPr>
              <a:t>chúng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xác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6801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biểu thức quy </a:t>
            </a:r>
            <a:r>
              <a:rPr spc="-5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mẫu </a:t>
            </a:r>
            <a:r>
              <a:rPr dirty="0">
                <a:latin typeface="Calibri"/>
                <a:cs typeface="Calibri"/>
              </a:rPr>
              <a:t>bao gồm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hợp các chuỗi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chúng được  </a:t>
            </a:r>
            <a:r>
              <a:rPr spc="5" dirty="0">
                <a:latin typeface="Calibri"/>
                <a:cs typeface="Calibri"/>
              </a:rPr>
              <a:t>khớp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8313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spc="-5" dirty="0">
                <a:latin typeface="Calibri"/>
                <a:cs typeface="Calibri"/>
              </a:rPr>
              <a:t>JavaScript, </a:t>
            </a:r>
            <a:r>
              <a:rPr dirty="0">
                <a:latin typeface="Calibri"/>
                <a:cs typeface="Calibri"/>
              </a:rPr>
              <a:t>có hai cách để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biểu thức thông thường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spc="-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là, dùng  chuỗi biểu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hàm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RegExp().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9070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Câu lệnh đưa </a:t>
            </a:r>
            <a:r>
              <a:rPr spc="-24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quyết định cho phép thực </a:t>
            </a:r>
            <a:r>
              <a:rPr spc="-5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các quyết định hợp lý để thực  hiện các khối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để có được những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quả mong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muốn.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8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11582404" y="6457316"/>
            <a:ext cx="533398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90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47895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Scripting</a:t>
            </a:r>
            <a:r>
              <a:rPr spc="-60" dirty="0"/>
              <a:t> </a:t>
            </a:r>
            <a:r>
              <a:rPr spc="-5" dirty="0"/>
              <a:t>1-3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943357"/>
            <a:ext cx="11175999" cy="789939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035301"/>
            <a:ext cx="11175999" cy="768351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6"/>
                </a:lnTo>
                <a:lnTo>
                  <a:pt x="8253984" y="768096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3128771"/>
            <a:ext cx="11175999" cy="707391"/>
          </a:xfrm>
          <a:custGeom>
            <a:avLst/>
            <a:gdLst/>
            <a:ahLst/>
            <a:cxnLst/>
            <a:rect l="l" t="t" r="r" b="b"/>
            <a:pathLst>
              <a:path w="8382000" h="707389">
                <a:moveTo>
                  <a:pt x="8264144" y="0"/>
                </a:moveTo>
                <a:lnTo>
                  <a:pt x="117856" y="0"/>
                </a:lnTo>
                <a:lnTo>
                  <a:pt x="71982" y="9253"/>
                </a:lnTo>
                <a:lnTo>
                  <a:pt x="34520" y="34496"/>
                </a:lnTo>
                <a:lnTo>
                  <a:pt x="9262" y="71955"/>
                </a:lnTo>
                <a:lnTo>
                  <a:pt x="0" y="117855"/>
                </a:lnTo>
                <a:lnTo>
                  <a:pt x="0" y="589280"/>
                </a:lnTo>
                <a:lnTo>
                  <a:pt x="9262" y="635180"/>
                </a:lnTo>
                <a:lnTo>
                  <a:pt x="34520" y="672639"/>
                </a:lnTo>
                <a:lnTo>
                  <a:pt x="71982" y="697882"/>
                </a:lnTo>
                <a:lnTo>
                  <a:pt x="117856" y="707136"/>
                </a:lnTo>
                <a:lnTo>
                  <a:pt x="8264144" y="707136"/>
                </a:lnTo>
                <a:lnTo>
                  <a:pt x="8310044" y="697882"/>
                </a:lnTo>
                <a:lnTo>
                  <a:pt x="8347503" y="672639"/>
                </a:lnTo>
                <a:lnTo>
                  <a:pt x="8372746" y="635180"/>
                </a:lnTo>
                <a:lnTo>
                  <a:pt x="8382000" y="589280"/>
                </a:lnTo>
                <a:lnTo>
                  <a:pt x="8382000" y="117855"/>
                </a:lnTo>
                <a:lnTo>
                  <a:pt x="8372746" y="71955"/>
                </a:lnTo>
                <a:lnTo>
                  <a:pt x="8347503" y="34496"/>
                </a:lnTo>
                <a:lnTo>
                  <a:pt x="8310044" y="9253"/>
                </a:lnTo>
                <a:lnTo>
                  <a:pt x="826414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404850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5110735"/>
            <a:ext cx="11175999" cy="757555"/>
          </a:xfrm>
          <a:custGeom>
            <a:avLst/>
            <a:gdLst/>
            <a:ahLst/>
            <a:cxnLst/>
            <a:rect l="l" t="t" r="r" b="b"/>
            <a:pathLst>
              <a:path w="8382000" h="757554">
                <a:moveTo>
                  <a:pt x="82557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8"/>
                </a:lnTo>
                <a:lnTo>
                  <a:pt x="0" y="631190"/>
                </a:lnTo>
                <a:lnTo>
                  <a:pt x="9919" y="680323"/>
                </a:lnTo>
                <a:lnTo>
                  <a:pt x="36972" y="720450"/>
                </a:lnTo>
                <a:lnTo>
                  <a:pt x="77098" y="747506"/>
                </a:lnTo>
                <a:lnTo>
                  <a:pt x="126238" y="757428"/>
                </a:lnTo>
                <a:lnTo>
                  <a:pt x="8255762" y="757428"/>
                </a:lnTo>
                <a:lnTo>
                  <a:pt x="8304901" y="747506"/>
                </a:lnTo>
                <a:lnTo>
                  <a:pt x="8345027" y="720450"/>
                </a:lnTo>
                <a:lnTo>
                  <a:pt x="8372080" y="680323"/>
                </a:lnTo>
                <a:lnTo>
                  <a:pt x="8382000" y="631190"/>
                </a:lnTo>
                <a:lnTo>
                  <a:pt x="8382000" y="126238"/>
                </a:lnTo>
                <a:lnTo>
                  <a:pt x="8372080" y="77098"/>
                </a:lnTo>
                <a:lnTo>
                  <a:pt x="8345027" y="36972"/>
                </a:lnTo>
                <a:lnTo>
                  <a:pt x="8304901" y="9919"/>
                </a:lnTo>
                <a:lnTo>
                  <a:pt x="8255762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5110735"/>
            <a:ext cx="11175999" cy="757555"/>
          </a:xfrm>
          <a:custGeom>
            <a:avLst/>
            <a:gdLst/>
            <a:ahLst/>
            <a:cxnLst/>
            <a:rect l="l" t="t" r="r" b="b"/>
            <a:pathLst>
              <a:path w="838200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255762" y="0"/>
                </a:lnTo>
                <a:lnTo>
                  <a:pt x="8304901" y="9919"/>
                </a:lnTo>
                <a:lnTo>
                  <a:pt x="8345027" y="36972"/>
                </a:lnTo>
                <a:lnTo>
                  <a:pt x="8372080" y="77098"/>
                </a:lnTo>
                <a:lnTo>
                  <a:pt x="8382000" y="126238"/>
                </a:lnTo>
                <a:lnTo>
                  <a:pt x="8382000" y="631190"/>
                </a:lnTo>
                <a:lnTo>
                  <a:pt x="8372080" y="680323"/>
                </a:lnTo>
                <a:lnTo>
                  <a:pt x="8345027" y="720450"/>
                </a:lnTo>
                <a:lnTo>
                  <a:pt x="8304901" y="747506"/>
                </a:lnTo>
                <a:lnTo>
                  <a:pt x="8255762" y="757428"/>
                </a:lnTo>
                <a:lnTo>
                  <a:pt x="126238" y="757428"/>
                </a:lnTo>
                <a:lnTo>
                  <a:pt x="77098" y="747506"/>
                </a:lnTo>
                <a:lnTo>
                  <a:pt x="36972" y="720450"/>
                </a:lnTo>
                <a:lnTo>
                  <a:pt x="9919" y="680323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6015" y="1001470"/>
            <a:ext cx="11199313" cy="4914039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lnSpc>
                <a:spcPts val="2404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Scripting đề cập đến một </a:t>
            </a:r>
            <a:r>
              <a:rPr spc="-11" dirty="0">
                <a:latin typeface="Arial"/>
                <a:cs typeface="Arial"/>
              </a:rPr>
              <a:t>loạt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lệnh được diễn giải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spc="-11" dirty="0">
                <a:latin typeface="Arial"/>
                <a:cs typeface="Arial"/>
              </a:rPr>
              <a:t>hiện </a:t>
            </a:r>
            <a:r>
              <a:rPr spc="-5" dirty="0">
                <a:latin typeface="Arial"/>
                <a:cs typeface="Arial"/>
              </a:rPr>
              <a:t>tuần </a:t>
            </a:r>
            <a:r>
              <a:rPr dirty="0">
                <a:latin typeface="Arial"/>
                <a:cs typeface="Arial"/>
              </a:rPr>
              <a:t>tự</a:t>
            </a:r>
            <a:r>
              <a:rPr spc="2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20407">
              <a:lnSpc>
                <a:spcPts val="2404"/>
              </a:lnSpc>
            </a:pPr>
            <a:r>
              <a:rPr spc="-5" dirty="0">
                <a:latin typeface="Arial"/>
                <a:cs typeface="Arial"/>
              </a:rPr>
              <a:t>ngay lập </a:t>
            </a:r>
            <a:r>
              <a:rPr dirty="0">
                <a:latin typeface="Arial"/>
                <a:cs typeface="Arial"/>
              </a:rPr>
              <a:t>tức khi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một </a:t>
            </a:r>
            <a:r>
              <a:rPr dirty="0">
                <a:latin typeface="Arial"/>
                <a:cs typeface="Arial"/>
              </a:rPr>
              <a:t>sự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8893" marR="297017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này là một hành động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bởi một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 với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 </a:t>
            </a:r>
            <a:r>
              <a:rPr dirty="0">
                <a:latin typeface="Arial"/>
                <a:cs typeface="Arial"/>
              </a:rPr>
              <a:t>về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dirty="0">
                <a:latin typeface="Arial"/>
                <a:cs typeface="Arial"/>
              </a:rPr>
              <a:t>sự kiện </a:t>
            </a:r>
            <a:r>
              <a:rPr spc="-5" dirty="0">
                <a:latin typeface="Arial"/>
                <a:cs typeface="Arial"/>
              </a:rPr>
              <a:t>bao gồm nút bấm, lựa </a:t>
            </a:r>
            <a:r>
              <a:rPr dirty="0">
                <a:latin typeface="Arial"/>
                <a:cs typeface="Arial"/>
              </a:rPr>
              <a:t>chọn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sản </a:t>
            </a:r>
            <a:r>
              <a:rPr spc="-5" dirty="0">
                <a:latin typeface="Arial"/>
                <a:cs typeface="Arial"/>
              </a:rPr>
              <a:t>phẩm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một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menu…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Ngôn ngữ </a:t>
            </a:r>
            <a:r>
              <a:rPr spc="-5" dirty="0">
                <a:latin typeface="Arial"/>
                <a:cs typeface="Arial"/>
              </a:rPr>
              <a:t>scripting </a:t>
            </a:r>
            <a:r>
              <a:rPr spc="-11" dirty="0">
                <a:latin typeface="Arial"/>
                <a:cs typeface="Arial"/>
              </a:rPr>
              <a:t>dùng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một bộ các </a:t>
            </a:r>
            <a:r>
              <a:rPr spc="-11" dirty="0">
                <a:latin typeface="Arial"/>
                <a:cs typeface="Arial"/>
              </a:rPr>
              <a:t>hướng dẫn </a:t>
            </a:r>
            <a:r>
              <a:rPr spc="-5" dirty="0">
                <a:latin typeface="Arial"/>
                <a:cs typeface="Arial"/>
              </a:rPr>
              <a:t>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1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chức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tương </a:t>
            </a:r>
            <a:r>
              <a:rPr dirty="0">
                <a:latin typeface="Arial"/>
                <a:cs typeface="Arial"/>
              </a:rPr>
              <a:t>tác với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893" marR="337074">
              <a:lnSpc>
                <a:spcPts val="2225"/>
              </a:lnSpc>
              <a:spcBef>
                <a:spcPts val="1595"/>
              </a:spcBef>
            </a:pPr>
            <a:r>
              <a:rPr spc="-5" dirty="0">
                <a:latin typeface="Arial"/>
                <a:cs typeface="Arial"/>
              </a:rPr>
              <a:t>Các ngôn ngữ Scripting ngôn ngữ được thường được </a:t>
            </a:r>
            <a:r>
              <a:rPr spc="-11" dirty="0">
                <a:latin typeface="Arial"/>
                <a:cs typeface="Arial"/>
              </a:rPr>
              <a:t>nhúng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trang  HTML để thay đổi hành </a:t>
            </a:r>
            <a:r>
              <a:rPr dirty="0">
                <a:latin typeface="Arial"/>
                <a:cs typeface="Arial"/>
              </a:rPr>
              <a:t>vi của các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theo </a:t>
            </a:r>
            <a:r>
              <a:rPr spc="-11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9115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347895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Scripting</a:t>
            </a:r>
            <a:r>
              <a:rPr spc="-60" dirty="0"/>
              <a:t> </a:t>
            </a:r>
            <a:r>
              <a:rPr spc="-5"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928495"/>
            <a:ext cx="622638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hiển thị cần thiết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kịch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3" y="1600200"/>
            <a:ext cx="5027629" cy="4693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5507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15211"/>
            <a:ext cx="347895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Scripting</a:t>
            </a:r>
            <a:r>
              <a:rPr spc="-60" dirty="0"/>
              <a:t> </a:t>
            </a:r>
            <a:r>
              <a:rPr spc="-5" dirty="0"/>
              <a:t>3-3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17016" y="1410460"/>
            <a:ext cx="10870184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7016" y="1410460"/>
            <a:ext cx="10870184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1815" y="1233679"/>
            <a:ext cx="6986694" cy="490856"/>
          </a:xfrm>
          <a:custGeom>
            <a:avLst/>
            <a:gdLst/>
            <a:ahLst/>
            <a:cxnLst/>
            <a:rect l="l" t="t" r="r" b="b"/>
            <a:pathLst>
              <a:path w="5240020" h="490855">
                <a:moveTo>
                  <a:pt x="5157724" y="0"/>
                </a:moveTo>
                <a:lnTo>
                  <a:pt x="81787" y="0"/>
                </a:lnTo>
                <a:lnTo>
                  <a:pt x="49950" y="6421"/>
                </a:lnTo>
                <a:lnTo>
                  <a:pt x="23953" y="23939"/>
                </a:lnTo>
                <a:lnTo>
                  <a:pt x="6426" y="49934"/>
                </a:lnTo>
                <a:lnTo>
                  <a:pt x="0" y="81787"/>
                </a:lnTo>
                <a:lnTo>
                  <a:pt x="0" y="408939"/>
                </a:lnTo>
                <a:lnTo>
                  <a:pt x="6426" y="440793"/>
                </a:lnTo>
                <a:lnTo>
                  <a:pt x="23953" y="466788"/>
                </a:lnTo>
                <a:lnTo>
                  <a:pt x="49950" y="484306"/>
                </a:lnTo>
                <a:lnTo>
                  <a:pt x="81787" y="490727"/>
                </a:lnTo>
                <a:lnTo>
                  <a:pt x="5157724" y="490727"/>
                </a:lnTo>
                <a:lnTo>
                  <a:pt x="5189577" y="484306"/>
                </a:lnTo>
                <a:lnTo>
                  <a:pt x="5215572" y="466788"/>
                </a:lnTo>
                <a:lnTo>
                  <a:pt x="5233090" y="440793"/>
                </a:lnTo>
                <a:lnTo>
                  <a:pt x="5239512" y="408939"/>
                </a:lnTo>
                <a:lnTo>
                  <a:pt x="5239512" y="81787"/>
                </a:lnTo>
                <a:lnTo>
                  <a:pt x="5233090" y="49934"/>
                </a:lnTo>
                <a:lnTo>
                  <a:pt x="5215572" y="23939"/>
                </a:lnTo>
                <a:lnTo>
                  <a:pt x="5189577" y="6421"/>
                </a:lnTo>
                <a:lnTo>
                  <a:pt x="51577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815" y="1233679"/>
            <a:ext cx="6986694" cy="490856"/>
          </a:xfrm>
          <a:custGeom>
            <a:avLst/>
            <a:gdLst/>
            <a:ahLst/>
            <a:cxnLst/>
            <a:rect l="l" t="t" r="r" b="b"/>
            <a:pathLst>
              <a:path w="5240020" h="490855">
                <a:moveTo>
                  <a:pt x="0" y="81787"/>
                </a:moveTo>
                <a:lnTo>
                  <a:pt x="6426" y="49934"/>
                </a:lnTo>
                <a:lnTo>
                  <a:pt x="23953" y="23939"/>
                </a:lnTo>
                <a:lnTo>
                  <a:pt x="49950" y="6421"/>
                </a:lnTo>
                <a:lnTo>
                  <a:pt x="81787" y="0"/>
                </a:lnTo>
                <a:lnTo>
                  <a:pt x="5157724" y="0"/>
                </a:lnTo>
                <a:lnTo>
                  <a:pt x="5189577" y="6421"/>
                </a:lnTo>
                <a:lnTo>
                  <a:pt x="5215572" y="23939"/>
                </a:lnTo>
                <a:lnTo>
                  <a:pt x="5233090" y="49934"/>
                </a:lnTo>
                <a:lnTo>
                  <a:pt x="5239512" y="81787"/>
                </a:lnTo>
                <a:lnTo>
                  <a:pt x="5239512" y="408939"/>
                </a:lnTo>
                <a:lnTo>
                  <a:pt x="5233090" y="440793"/>
                </a:lnTo>
                <a:lnTo>
                  <a:pt x="5215572" y="466788"/>
                </a:lnTo>
                <a:lnTo>
                  <a:pt x="5189577" y="484306"/>
                </a:lnTo>
                <a:lnTo>
                  <a:pt x="5157724" y="490727"/>
                </a:lnTo>
                <a:lnTo>
                  <a:pt x="81787" y="490727"/>
                </a:lnTo>
                <a:lnTo>
                  <a:pt x="49950" y="484306"/>
                </a:lnTo>
                <a:lnTo>
                  <a:pt x="23953" y="466788"/>
                </a:lnTo>
                <a:lnTo>
                  <a:pt x="6426" y="440793"/>
                </a:lnTo>
                <a:lnTo>
                  <a:pt x="0" y="408939"/>
                </a:lnTo>
                <a:lnTo>
                  <a:pt x="0" y="817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7016" y="2638805"/>
            <a:ext cx="10870184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9784" y="2638805"/>
            <a:ext cx="10837416" cy="943611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8073" y="2489455"/>
            <a:ext cx="6984154" cy="492760"/>
          </a:xfrm>
          <a:custGeom>
            <a:avLst/>
            <a:gdLst/>
            <a:ahLst/>
            <a:cxnLst/>
            <a:rect l="l" t="t" r="r" b="b"/>
            <a:pathLst>
              <a:path w="5238115" h="492760">
                <a:moveTo>
                  <a:pt x="5155946" y="0"/>
                </a:moveTo>
                <a:lnTo>
                  <a:pt x="82042" y="0"/>
                </a:lnTo>
                <a:lnTo>
                  <a:pt x="50106" y="6443"/>
                </a:lnTo>
                <a:lnTo>
                  <a:pt x="24028" y="24018"/>
                </a:lnTo>
                <a:lnTo>
                  <a:pt x="6446" y="50095"/>
                </a:lnTo>
                <a:lnTo>
                  <a:pt x="0" y="82042"/>
                </a:lnTo>
                <a:lnTo>
                  <a:pt x="0" y="410210"/>
                </a:lnTo>
                <a:lnTo>
                  <a:pt x="6446" y="442156"/>
                </a:lnTo>
                <a:lnTo>
                  <a:pt x="24028" y="468233"/>
                </a:lnTo>
                <a:lnTo>
                  <a:pt x="50106" y="485808"/>
                </a:lnTo>
                <a:lnTo>
                  <a:pt x="82042" y="492251"/>
                </a:lnTo>
                <a:lnTo>
                  <a:pt x="5155946" y="492251"/>
                </a:lnTo>
                <a:lnTo>
                  <a:pt x="5187892" y="485808"/>
                </a:lnTo>
                <a:lnTo>
                  <a:pt x="5213969" y="468233"/>
                </a:lnTo>
                <a:lnTo>
                  <a:pt x="5231544" y="442156"/>
                </a:lnTo>
                <a:lnTo>
                  <a:pt x="5237988" y="410210"/>
                </a:lnTo>
                <a:lnTo>
                  <a:pt x="5237988" y="82042"/>
                </a:lnTo>
                <a:lnTo>
                  <a:pt x="5231544" y="50095"/>
                </a:lnTo>
                <a:lnTo>
                  <a:pt x="5213969" y="24018"/>
                </a:lnTo>
                <a:lnTo>
                  <a:pt x="5187892" y="6443"/>
                </a:lnTo>
                <a:lnTo>
                  <a:pt x="515594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8073" y="2489455"/>
            <a:ext cx="6984154" cy="492760"/>
          </a:xfrm>
          <a:custGeom>
            <a:avLst/>
            <a:gdLst/>
            <a:ahLst/>
            <a:cxnLst/>
            <a:rect l="l" t="t" r="r" b="b"/>
            <a:pathLst>
              <a:path w="5238115" h="492760">
                <a:moveTo>
                  <a:pt x="0" y="82042"/>
                </a:moveTo>
                <a:lnTo>
                  <a:pt x="6446" y="50095"/>
                </a:lnTo>
                <a:lnTo>
                  <a:pt x="24028" y="24018"/>
                </a:lnTo>
                <a:lnTo>
                  <a:pt x="50106" y="6443"/>
                </a:lnTo>
                <a:lnTo>
                  <a:pt x="82042" y="0"/>
                </a:lnTo>
                <a:lnTo>
                  <a:pt x="5155946" y="0"/>
                </a:lnTo>
                <a:lnTo>
                  <a:pt x="5187892" y="6443"/>
                </a:lnTo>
                <a:lnTo>
                  <a:pt x="5213969" y="24018"/>
                </a:lnTo>
                <a:lnTo>
                  <a:pt x="5231544" y="50095"/>
                </a:lnTo>
                <a:lnTo>
                  <a:pt x="5237988" y="82042"/>
                </a:lnTo>
                <a:lnTo>
                  <a:pt x="5237988" y="410210"/>
                </a:lnTo>
                <a:lnTo>
                  <a:pt x="5231544" y="442156"/>
                </a:lnTo>
                <a:lnTo>
                  <a:pt x="5213969" y="468233"/>
                </a:lnTo>
                <a:lnTo>
                  <a:pt x="5187892" y="485808"/>
                </a:lnTo>
                <a:lnTo>
                  <a:pt x="5155946" y="492251"/>
                </a:lnTo>
                <a:lnTo>
                  <a:pt x="82042" y="492251"/>
                </a:lnTo>
                <a:lnTo>
                  <a:pt x="50106" y="485808"/>
                </a:lnTo>
                <a:lnTo>
                  <a:pt x="24028" y="468233"/>
                </a:lnTo>
                <a:lnTo>
                  <a:pt x="6446" y="442156"/>
                </a:lnTo>
                <a:lnTo>
                  <a:pt x="0" y="410210"/>
                </a:lnTo>
                <a:lnTo>
                  <a:pt x="0" y="8204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1480" y="753622"/>
            <a:ext cx="11670030" cy="346284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32303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32303" algn="l"/>
              </a:tabLst>
            </a:pPr>
            <a:r>
              <a:rPr dirty="0">
                <a:latin typeface="Calibri"/>
                <a:cs typeface="Calibri"/>
              </a:rPr>
              <a:t>Có hai loại ngôn ngữ kịch bản. </a:t>
            </a:r>
            <a:r>
              <a:rPr spc="5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như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954542">
              <a:spcBef>
                <a:spcPts val="2303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Client-side</a:t>
            </a:r>
            <a:r>
              <a:rPr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Scripting:</a:t>
            </a:r>
            <a:endParaRPr dirty="0">
              <a:latin typeface="Arial"/>
              <a:cs typeface="Arial"/>
            </a:endParaRPr>
          </a:p>
          <a:p>
            <a:pPr marL="1322601" marR="188187" lvl="1" indent="-204815">
              <a:lnSpc>
                <a:spcPts val="1975"/>
              </a:lnSpc>
              <a:spcBef>
                <a:spcPts val="1980"/>
              </a:spcBef>
              <a:buChar char="•"/>
              <a:tabLst>
                <a:tab pos="1323358" algn="l"/>
              </a:tabLst>
            </a:pPr>
            <a:r>
              <a:rPr sz="1900" spc="-11" dirty="0">
                <a:latin typeface="Arial"/>
                <a:cs typeface="Arial"/>
              </a:rPr>
              <a:t>Dùng </a:t>
            </a:r>
            <a:r>
              <a:rPr sz="1900" spc="-5" dirty="0">
                <a:latin typeface="Arial"/>
                <a:cs typeface="Arial"/>
              </a:rPr>
              <a:t>để chỉ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kịch </a:t>
            </a:r>
            <a:r>
              <a:rPr sz="1900" spc="-11" dirty="0">
                <a:latin typeface="Arial"/>
                <a:cs typeface="Arial"/>
              </a:rPr>
              <a:t>bản được </a:t>
            </a:r>
            <a:r>
              <a:rPr sz="1900" spc="-5" dirty="0">
                <a:latin typeface="Arial"/>
                <a:cs typeface="Arial"/>
              </a:rPr>
              <a:t>thực hiện trên </a:t>
            </a:r>
            <a:r>
              <a:rPr sz="1900" spc="-11" dirty="0">
                <a:latin typeface="Arial"/>
                <a:cs typeface="Arial"/>
              </a:rPr>
              <a:t>máy </a:t>
            </a:r>
            <a:r>
              <a:rPr sz="1900" spc="-5" dirty="0">
                <a:latin typeface="Arial"/>
                <a:cs typeface="Arial"/>
              </a:rPr>
              <a:t>tính của khách  </a:t>
            </a:r>
            <a:r>
              <a:rPr sz="1900" spc="-11" dirty="0">
                <a:latin typeface="Arial"/>
                <a:cs typeface="Arial"/>
              </a:rPr>
              <a:t>hàng bằng </a:t>
            </a:r>
            <a:r>
              <a:rPr sz="1900" spc="-5" dirty="0">
                <a:latin typeface="Arial"/>
                <a:cs typeface="Arial"/>
              </a:rPr>
              <a:t>các trình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duyệt.</a:t>
            </a:r>
            <a:endParaRPr sz="1900" dirty="0">
              <a:latin typeface="Arial"/>
              <a:cs typeface="Arial"/>
            </a:endParaRPr>
          </a:p>
          <a:p>
            <a:pPr lvl="1">
              <a:spcBef>
                <a:spcPts val="60"/>
              </a:spcBef>
              <a:buFont typeface="Arial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968145"/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Server-side</a:t>
            </a:r>
            <a:r>
              <a:rPr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Scripting:</a:t>
            </a:r>
            <a:endParaRPr dirty="0">
              <a:latin typeface="Arial"/>
              <a:cs typeface="Arial"/>
            </a:endParaRPr>
          </a:p>
          <a:p>
            <a:pPr marL="1322601" marR="6047" lvl="1" indent="-204815">
              <a:lnSpc>
                <a:spcPts val="1975"/>
              </a:lnSpc>
              <a:spcBef>
                <a:spcPts val="1715"/>
              </a:spcBef>
              <a:buChar char="•"/>
              <a:tabLst>
                <a:tab pos="1323358" algn="l"/>
              </a:tabLst>
            </a:pPr>
            <a:r>
              <a:rPr sz="1900" spc="-11" dirty="0">
                <a:latin typeface="Arial"/>
                <a:cs typeface="Arial"/>
              </a:rPr>
              <a:t>Dùng </a:t>
            </a:r>
            <a:r>
              <a:rPr sz="1900" spc="-5" dirty="0">
                <a:latin typeface="Arial"/>
                <a:cs typeface="Arial"/>
              </a:rPr>
              <a:t>để chỉ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kịch </a:t>
            </a:r>
            <a:r>
              <a:rPr sz="1900" spc="-11" dirty="0">
                <a:latin typeface="Arial"/>
                <a:cs typeface="Arial"/>
              </a:rPr>
              <a:t>bản được </a:t>
            </a:r>
            <a:r>
              <a:rPr sz="1900" spc="-5" dirty="0">
                <a:latin typeface="Arial"/>
                <a:cs typeface="Arial"/>
              </a:rPr>
              <a:t>thực hiện trên </a:t>
            </a:r>
            <a:r>
              <a:rPr sz="1900" spc="-11" dirty="0">
                <a:latin typeface="Arial"/>
                <a:cs typeface="Arial"/>
              </a:rPr>
              <a:t>một máy </a:t>
            </a:r>
            <a:r>
              <a:rPr sz="1900" spc="-5" dirty="0">
                <a:latin typeface="Arial"/>
                <a:cs typeface="Arial"/>
              </a:rPr>
              <a:t>chủ </a:t>
            </a:r>
            <a:r>
              <a:rPr sz="1900" spc="-19" dirty="0">
                <a:latin typeface="Arial"/>
                <a:cs typeface="Arial"/>
              </a:rPr>
              <a:t>Web </a:t>
            </a:r>
            <a:r>
              <a:rPr sz="1900" spc="-11" dirty="0">
                <a:latin typeface="Arial"/>
                <a:cs typeface="Arial"/>
              </a:rPr>
              <a:t>để  </a:t>
            </a:r>
            <a:r>
              <a:rPr sz="1900" spc="-5" dirty="0">
                <a:latin typeface="Arial"/>
                <a:cs typeface="Arial"/>
              </a:rPr>
              <a:t>tạo ra các trang </a:t>
            </a:r>
            <a:r>
              <a:rPr sz="1900" spc="-11" dirty="0">
                <a:latin typeface="Arial"/>
                <a:cs typeface="Arial"/>
              </a:rPr>
              <a:t>HTML</a:t>
            </a:r>
            <a:r>
              <a:rPr sz="1900" spc="-41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động.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loại kịch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</a:p>
        </p:txBody>
      </p:sp>
      <p:sp>
        <p:nvSpPr>
          <p:cNvPr id="13" name="object 13"/>
          <p:cNvSpPr/>
          <p:nvPr/>
        </p:nvSpPr>
        <p:spPr>
          <a:xfrm>
            <a:off x="5503672" y="5069586"/>
            <a:ext cx="931333" cy="332741"/>
          </a:xfrm>
          <a:custGeom>
            <a:avLst/>
            <a:gdLst/>
            <a:ahLst/>
            <a:cxnLst/>
            <a:rect l="l" t="t" r="r" b="b"/>
            <a:pathLst>
              <a:path w="698500" h="332739">
                <a:moveTo>
                  <a:pt x="0" y="0"/>
                </a:moveTo>
                <a:lnTo>
                  <a:pt x="0" y="226440"/>
                </a:lnTo>
                <a:lnTo>
                  <a:pt x="698373" y="226440"/>
                </a:lnTo>
                <a:lnTo>
                  <a:pt x="698373" y="33235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73016" y="5069586"/>
            <a:ext cx="931333" cy="332741"/>
          </a:xfrm>
          <a:custGeom>
            <a:avLst/>
            <a:gdLst/>
            <a:ahLst/>
            <a:cxnLst/>
            <a:rect l="l" t="t" r="r" b="b"/>
            <a:pathLst>
              <a:path w="698500" h="332739">
                <a:moveTo>
                  <a:pt x="698373" y="0"/>
                </a:moveTo>
                <a:lnTo>
                  <a:pt x="698373" y="226440"/>
                </a:lnTo>
                <a:lnTo>
                  <a:pt x="0" y="226440"/>
                </a:lnTo>
                <a:lnTo>
                  <a:pt x="0" y="33235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1671" y="4344161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7" y="0"/>
                </a:lnTo>
                <a:lnTo>
                  <a:pt x="44309" y="5705"/>
                </a:lnTo>
                <a:lnTo>
                  <a:pt x="21256" y="21256"/>
                </a:lnTo>
                <a:lnTo>
                  <a:pt x="5705" y="44309"/>
                </a:lnTo>
                <a:lnTo>
                  <a:pt x="0" y="72517"/>
                </a:lnTo>
                <a:lnTo>
                  <a:pt x="0" y="652907"/>
                </a:lnTo>
                <a:lnTo>
                  <a:pt x="5705" y="681114"/>
                </a:lnTo>
                <a:lnTo>
                  <a:pt x="21256" y="704167"/>
                </a:lnTo>
                <a:lnTo>
                  <a:pt x="44309" y="719718"/>
                </a:lnTo>
                <a:lnTo>
                  <a:pt x="72517" y="725424"/>
                </a:lnTo>
                <a:lnTo>
                  <a:pt x="1070483" y="725424"/>
                </a:lnTo>
                <a:lnTo>
                  <a:pt x="1098690" y="719718"/>
                </a:lnTo>
                <a:lnTo>
                  <a:pt x="1121743" y="704167"/>
                </a:lnTo>
                <a:lnTo>
                  <a:pt x="1137294" y="681114"/>
                </a:lnTo>
                <a:lnTo>
                  <a:pt x="1143000" y="652907"/>
                </a:lnTo>
                <a:lnTo>
                  <a:pt x="1143000" y="72517"/>
                </a:lnTo>
                <a:lnTo>
                  <a:pt x="1137294" y="44309"/>
                </a:lnTo>
                <a:lnTo>
                  <a:pt x="1121743" y="21256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1671" y="4344161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17"/>
                </a:moveTo>
                <a:lnTo>
                  <a:pt x="5705" y="44309"/>
                </a:lnTo>
                <a:lnTo>
                  <a:pt x="21256" y="21256"/>
                </a:lnTo>
                <a:lnTo>
                  <a:pt x="44309" y="5705"/>
                </a:lnTo>
                <a:lnTo>
                  <a:pt x="72517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6"/>
                </a:lnTo>
                <a:lnTo>
                  <a:pt x="1137294" y="44309"/>
                </a:lnTo>
                <a:lnTo>
                  <a:pt x="1143000" y="72517"/>
                </a:lnTo>
                <a:lnTo>
                  <a:pt x="1143000" y="652907"/>
                </a:lnTo>
                <a:lnTo>
                  <a:pt x="1137294" y="681114"/>
                </a:lnTo>
                <a:lnTo>
                  <a:pt x="1121743" y="704167"/>
                </a:lnTo>
                <a:lnTo>
                  <a:pt x="1098690" y="719718"/>
                </a:lnTo>
                <a:lnTo>
                  <a:pt x="1070483" y="725424"/>
                </a:lnTo>
                <a:lnTo>
                  <a:pt x="72517" y="725424"/>
                </a:lnTo>
                <a:lnTo>
                  <a:pt x="44309" y="719718"/>
                </a:lnTo>
                <a:lnTo>
                  <a:pt x="21256" y="704167"/>
                </a:lnTo>
                <a:lnTo>
                  <a:pt x="5705" y="681114"/>
                </a:lnTo>
                <a:lnTo>
                  <a:pt x="0" y="652907"/>
                </a:lnTo>
                <a:lnTo>
                  <a:pt x="0" y="725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12358" y="4464560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4"/>
                </a:lnTo>
                <a:lnTo>
                  <a:pt x="0" y="654304"/>
                </a:lnTo>
                <a:lnTo>
                  <a:pt x="5707" y="682585"/>
                </a:lnTo>
                <a:lnTo>
                  <a:pt x="21272" y="705675"/>
                </a:lnTo>
                <a:lnTo>
                  <a:pt x="44362" y="721240"/>
                </a:lnTo>
                <a:lnTo>
                  <a:pt x="72643" y="726948"/>
                </a:lnTo>
                <a:lnTo>
                  <a:pt x="1070355" y="726948"/>
                </a:lnTo>
                <a:lnTo>
                  <a:pt x="1098637" y="721240"/>
                </a:lnTo>
                <a:lnTo>
                  <a:pt x="1121727" y="705675"/>
                </a:lnTo>
                <a:lnTo>
                  <a:pt x="1137292" y="682585"/>
                </a:lnTo>
                <a:lnTo>
                  <a:pt x="1143000" y="654304"/>
                </a:lnTo>
                <a:lnTo>
                  <a:pt x="1143000" y="72644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92D05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12358" y="4464560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4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4"/>
                </a:lnTo>
                <a:lnTo>
                  <a:pt x="1143000" y="654304"/>
                </a:lnTo>
                <a:lnTo>
                  <a:pt x="1137292" y="682585"/>
                </a:lnTo>
                <a:lnTo>
                  <a:pt x="1121727" y="705675"/>
                </a:lnTo>
                <a:lnTo>
                  <a:pt x="1098637" y="721240"/>
                </a:lnTo>
                <a:lnTo>
                  <a:pt x="1070355" y="726948"/>
                </a:lnTo>
                <a:lnTo>
                  <a:pt x="72643" y="726948"/>
                </a:lnTo>
                <a:lnTo>
                  <a:pt x="44362" y="721240"/>
                </a:lnTo>
                <a:lnTo>
                  <a:pt x="21272" y="705675"/>
                </a:lnTo>
                <a:lnTo>
                  <a:pt x="5707" y="682585"/>
                </a:lnTo>
                <a:lnTo>
                  <a:pt x="0" y="654304"/>
                </a:lnTo>
                <a:lnTo>
                  <a:pt x="0" y="7264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93452" y="4691634"/>
            <a:ext cx="960120" cy="26148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600" dirty="0">
                <a:latin typeface="Arial"/>
                <a:cs typeface="Arial"/>
              </a:rPr>
              <a:t>Scripting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1016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654253"/>
                </a:lnTo>
                <a:lnTo>
                  <a:pt x="5707" y="682547"/>
                </a:lnTo>
                <a:lnTo>
                  <a:pt x="21272" y="705654"/>
                </a:lnTo>
                <a:lnTo>
                  <a:pt x="44362" y="721234"/>
                </a:lnTo>
                <a:lnTo>
                  <a:pt x="72643" y="726947"/>
                </a:lnTo>
                <a:lnTo>
                  <a:pt x="1070355" y="726947"/>
                </a:lnTo>
                <a:lnTo>
                  <a:pt x="1098637" y="721234"/>
                </a:lnTo>
                <a:lnTo>
                  <a:pt x="1121727" y="705654"/>
                </a:lnTo>
                <a:lnTo>
                  <a:pt x="1137292" y="682547"/>
                </a:lnTo>
                <a:lnTo>
                  <a:pt x="1143000" y="654253"/>
                </a:lnTo>
                <a:lnTo>
                  <a:pt x="1143000" y="72643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5F49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11016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3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3"/>
                </a:lnTo>
                <a:lnTo>
                  <a:pt x="1143000" y="654253"/>
                </a:lnTo>
                <a:lnTo>
                  <a:pt x="1137292" y="682547"/>
                </a:lnTo>
                <a:lnTo>
                  <a:pt x="1121727" y="705654"/>
                </a:lnTo>
                <a:lnTo>
                  <a:pt x="1098637" y="721234"/>
                </a:lnTo>
                <a:lnTo>
                  <a:pt x="1070355" y="726947"/>
                </a:lnTo>
                <a:lnTo>
                  <a:pt x="72643" y="726947"/>
                </a:lnTo>
                <a:lnTo>
                  <a:pt x="44362" y="721234"/>
                </a:lnTo>
                <a:lnTo>
                  <a:pt x="21272" y="705654"/>
                </a:lnTo>
                <a:lnTo>
                  <a:pt x="5707" y="682547"/>
                </a:lnTo>
                <a:lnTo>
                  <a:pt x="0" y="654253"/>
                </a:lnTo>
                <a:lnTo>
                  <a:pt x="0" y="726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79671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6" y="0"/>
                </a:lnTo>
                <a:lnTo>
                  <a:pt x="44309" y="5705"/>
                </a:lnTo>
                <a:lnTo>
                  <a:pt x="21256" y="21259"/>
                </a:lnTo>
                <a:lnTo>
                  <a:pt x="5705" y="44319"/>
                </a:lnTo>
                <a:lnTo>
                  <a:pt x="0" y="72542"/>
                </a:lnTo>
                <a:lnTo>
                  <a:pt x="0" y="652881"/>
                </a:lnTo>
                <a:lnTo>
                  <a:pt x="5705" y="681120"/>
                </a:lnTo>
                <a:lnTo>
                  <a:pt x="21256" y="704178"/>
                </a:lnTo>
                <a:lnTo>
                  <a:pt x="44309" y="719723"/>
                </a:lnTo>
                <a:lnTo>
                  <a:pt x="72516" y="725424"/>
                </a:lnTo>
                <a:lnTo>
                  <a:pt x="1070483" y="725424"/>
                </a:lnTo>
                <a:lnTo>
                  <a:pt x="1098690" y="719723"/>
                </a:lnTo>
                <a:lnTo>
                  <a:pt x="1121743" y="704178"/>
                </a:lnTo>
                <a:lnTo>
                  <a:pt x="1137294" y="681120"/>
                </a:lnTo>
                <a:lnTo>
                  <a:pt x="1142999" y="652881"/>
                </a:lnTo>
                <a:lnTo>
                  <a:pt x="1142999" y="72542"/>
                </a:lnTo>
                <a:lnTo>
                  <a:pt x="1137294" y="44319"/>
                </a:lnTo>
                <a:lnTo>
                  <a:pt x="1121743" y="21259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79671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42"/>
                </a:moveTo>
                <a:lnTo>
                  <a:pt x="5705" y="44319"/>
                </a:lnTo>
                <a:lnTo>
                  <a:pt x="21256" y="21259"/>
                </a:lnTo>
                <a:lnTo>
                  <a:pt x="44309" y="5705"/>
                </a:lnTo>
                <a:lnTo>
                  <a:pt x="72516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9"/>
                </a:lnTo>
                <a:lnTo>
                  <a:pt x="1137294" y="44319"/>
                </a:lnTo>
                <a:lnTo>
                  <a:pt x="1142999" y="72542"/>
                </a:lnTo>
                <a:lnTo>
                  <a:pt x="1142999" y="652881"/>
                </a:lnTo>
                <a:lnTo>
                  <a:pt x="1137294" y="681120"/>
                </a:lnTo>
                <a:lnTo>
                  <a:pt x="1121743" y="704178"/>
                </a:lnTo>
                <a:lnTo>
                  <a:pt x="1098690" y="719723"/>
                </a:lnTo>
                <a:lnTo>
                  <a:pt x="1070483" y="725424"/>
                </a:lnTo>
                <a:lnTo>
                  <a:pt x="72516" y="725424"/>
                </a:lnTo>
                <a:lnTo>
                  <a:pt x="44309" y="719723"/>
                </a:lnTo>
                <a:lnTo>
                  <a:pt x="21256" y="704178"/>
                </a:lnTo>
                <a:lnTo>
                  <a:pt x="5705" y="681120"/>
                </a:lnTo>
                <a:lnTo>
                  <a:pt x="0" y="652881"/>
                </a:lnTo>
                <a:lnTo>
                  <a:pt x="0" y="7254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62555" y="5657799"/>
            <a:ext cx="1158239" cy="487911"/>
          </a:xfrm>
          <a:prstGeom prst="rect">
            <a:avLst/>
          </a:prstGeom>
        </p:spPr>
        <p:txBody>
          <a:bodyPr vert="horz" wrap="square" lIns="0" tIns="51392" rIns="0" bIns="0" rtlCol="0">
            <a:spAutoFit/>
          </a:bodyPr>
          <a:lstStyle/>
          <a:p>
            <a:pPr marL="103542" marR="6047" indent="-89182">
              <a:lnSpc>
                <a:spcPts val="1725"/>
              </a:lnSpc>
              <a:spcBef>
                <a:spcPts val="404"/>
              </a:spcBef>
            </a:pPr>
            <a:r>
              <a:rPr sz="1600" spc="-11" dirty="0">
                <a:latin typeface="Arial"/>
                <a:cs typeface="Arial"/>
              </a:rPr>
              <a:t>C</a:t>
            </a:r>
            <a:r>
              <a:rPr sz="1600" dirty="0">
                <a:latin typeface="Arial"/>
                <a:cs typeface="Arial"/>
              </a:rPr>
              <a:t>lient-side  Scripting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674359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654253"/>
                </a:lnTo>
                <a:lnTo>
                  <a:pt x="5707" y="682547"/>
                </a:lnTo>
                <a:lnTo>
                  <a:pt x="21272" y="705654"/>
                </a:lnTo>
                <a:lnTo>
                  <a:pt x="44362" y="721234"/>
                </a:lnTo>
                <a:lnTo>
                  <a:pt x="72643" y="726947"/>
                </a:lnTo>
                <a:lnTo>
                  <a:pt x="1070355" y="726947"/>
                </a:lnTo>
                <a:lnTo>
                  <a:pt x="1098637" y="721234"/>
                </a:lnTo>
                <a:lnTo>
                  <a:pt x="1121727" y="705654"/>
                </a:lnTo>
                <a:lnTo>
                  <a:pt x="1137292" y="682547"/>
                </a:lnTo>
                <a:lnTo>
                  <a:pt x="1143000" y="654253"/>
                </a:lnTo>
                <a:lnTo>
                  <a:pt x="1143000" y="72643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244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4359" y="5401818"/>
            <a:ext cx="1524001" cy="727075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3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3"/>
                </a:lnTo>
                <a:lnTo>
                  <a:pt x="1143000" y="654253"/>
                </a:lnTo>
                <a:lnTo>
                  <a:pt x="1137292" y="682547"/>
                </a:lnTo>
                <a:lnTo>
                  <a:pt x="1121727" y="705654"/>
                </a:lnTo>
                <a:lnTo>
                  <a:pt x="1098637" y="721234"/>
                </a:lnTo>
                <a:lnTo>
                  <a:pt x="1070355" y="726947"/>
                </a:lnTo>
                <a:lnTo>
                  <a:pt x="72643" y="726947"/>
                </a:lnTo>
                <a:lnTo>
                  <a:pt x="44362" y="721234"/>
                </a:lnTo>
                <a:lnTo>
                  <a:pt x="21272" y="705654"/>
                </a:lnTo>
                <a:lnTo>
                  <a:pt x="5707" y="682547"/>
                </a:lnTo>
                <a:lnTo>
                  <a:pt x="0" y="654253"/>
                </a:lnTo>
                <a:lnTo>
                  <a:pt x="0" y="726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43014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6" y="0"/>
                </a:lnTo>
                <a:lnTo>
                  <a:pt x="44309" y="5705"/>
                </a:lnTo>
                <a:lnTo>
                  <a:pt x="21256" y="21259"/>
                </a:lnTo>
                <a:lnTo>
                  <a:pt x="5705" y="44319"/>
                </a:lnTo>
                <a:lnTo>
                  <a:pt x="0" y="72542"/>
                </a:lnTo>
                <a:lnTo>
                  <a:pt x="0" y="652881"/>
                </a:lnTo>
                <a:lnTo>
                  <a:pt x="5705" y="681120"/>
                </a:lnTo>
                <a:lnTo>
                  <a:pt x="21256" y="704178"/>
                </a:lnTo>
                <a:lnTo>
                  <a:pt x="44309" y="719723"/>
                </a:lnTo>
                <a:lnTo>
                  <a:pt x="72516" y="725424"/>
                </a:lnTo>
                <a:lnTo>
                  <a:pt x="1070483" y="725424"/>
                </a:lnTo>
                <a:lnTo>
                  <a:pt x="1098690" y="719723"/>
                </a:lnTo>
                <a:lnTo>
                  <a:pt x="1121743" y="704178"/>
                </a:lnTo>
                <a:lnTo>
                  <a:pt x="1137294" y="681120"/>
                </a:lnTo>
                <a:lnTo>
                  <a:pt x="1143000" y="652881"/>
                </a:lnTo>
                <a:lnTo>
                  <a:pt x="1143000" y="72542"/>
                </a:lnTo>
                <a:lnTo>
                  <a:pt x="1137294" y="44319"/>
                </a:lnTo>
                <a:lnTo>
                  <a:pt x="1121743" y="21259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3014" y="5523738"/>
            <a:ext cx="1524001" cy="725805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42"/>
                </a:moveTo>
                <a:lnTo>
                  <a:pt x="5705" y="44319"/>
                </a:lnTo>
                <a:lnTo>
                  <a:pt x="21256" y="21259"/>
                </a:lnTo>
                <a:lnTo>
                  <a:pt x="44309" y="5705"/>
                </a:lnTo>
                <a:lnTo>
                  <a:pt x="72516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9"/>
                </a:lnTo>
                <a:lnTo>
                  <a:pt x="1137294" y="44319"/>
                </a:lnTo>
                <a:lnTo>
                  <a:pt x="1143000" y="72542"/>
                </a:lnTo>
                <a:lnTo>
                  <a:pt x="1143000" y="652881"/>
                </a:lnTo>
                <a:lnTo>
                  <a:pt x="1137294" y="681120"/>
                </a:lnTo>
                <a:lnTo>
                  <a:pt x="1121743" y="704178"/>
                </a:lnTo>
                <a:lnTo>
                  <a:pt x="1098690" y="719723"/>
                </a:lnTo>
                <a:lnTo>
                  <a:pt x="1070483" y="725424"/>
                </a:lnTo>
                <a:lnTo>
                  <a:pt x="72516" y="725424"/>
                </a:lnTo>
                <a:lnTo>
                  <a:pt x="44309" y="719723"/>
                </a:lnTo>
                <a:lnTo>
                  <a:pt x="21256" y="704178"/>
                </a:lnTo>
                <a:lnTo>
                  <a:pt x="5705" y="681120"/>
                </a:lnTo>
                <a:lnTo>
                  <a:pt x="0" y="652881"/>
                </a:lnTo>
                <a:lnTo>
                  <a:pt x="0" y="7254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980348" y="5657799"/>
            <a:ext cx="1247986" cy="487911"/>
          </a:xfrm>
          <a:prstGeom prst="rect">
            <a:avLst/>
          </a:prstGeom>
        </p:spPr>
        <p:txBody>
          <a:bodyPr vert="horz" wrap="square" lIns="0" tIns="51392" rIns="0" bIns="0" rtlCol="0">
            <a:spAutoFit/>
          </a:bodyPr>
          <a:lstStyle/>
          <a:p>
            <a:pPr marL="143596" marR="6047" indent="-129236">
              <a:lnSpc>
                <a:spcPts val="1725"/>
              </a:lnSpc>
              <a:spcBef>
                <a:spcPts val="404"/>
              </a:spcBef>
            </a:pPr>
            <a:r>
              <a:rPr sz="1600" dirty="0">
                <a:latin typeface="Arial"/>
                <a:cs typeface="Arial"/>
              </a:rPr>
              <a:t>Ser</a:t>
            </a:r>
            <a:r>
              <a:rPr sz="1600" spc="-24" dirty="0">
                <a:latin typeface="Arial"/>
                <a:cs typeface="Arial"/>
              </a:rPr>
              <a:t>v</a:t>
            </a:r>
            <a:r>
              <a:rPr sz="1600" dirty="0">
                <a:latin typeface="Arial"/>
                <a:cs typeface="Arial"/>
              </a:rPr>
              <a:t>er-side  Scripting</a:t>
            </a:r>
          </a:p>
        </p:txBody>
      </p:sp>
      <p:sp>
        <p:nvSpPr>
          <p:cNvPr id="3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8432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7981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48</a:t>
            </a:fld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7417" y="4115563"/>
            <a:ext cx="11536933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5780" y="621286"/>
            <a:ext cx="11555730" cy="495546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396025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JavaScript là một ngôn ngữ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</a:t>
            </a:r>
            <a:r>
              <a:rPr spc="-11" dirty="0">
                <a:latin typeface="Arial"/>
                <a:cs typeface="Arial"/>
              </a:rPr>
              <a:t>xây </a:t>
            </a:r>
            <a:r>
              <a:rPr spc="-5" dirty="0">
                <a:latin typeface="Arial"/>
                <a:cs typeface="Arial"/>
              </a:rPr>
              <a:t>dựng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11" dirty="0">
                <a:latin typeface="Arial"/>
                <a:cs typeface="Arial"/>
              </a:rPr>
              <a:t>động 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đảm bảo tương </a:t>
            </a:r>
            <a:r>
              <a:rPr dirty="0">
                <a:latin typeface="Arial"/>
                <a:cs typeface="Arial"/>
              </a:rPr>
              <a:t>tác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tối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đa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20407" marR="396025">
              <a:lnSpc>
                <a:spcPts val="2225"/>
              </a:lnSpc>
              <a:spcBef>
                <a:spcPts val="483"/>
              </a:spcBef>
            </a:pPr>
            <a:endParaRPr dirty="0">
              <a:latin typeface="Arial"/>
              <a:cs typeface="Arial"/>
            </a:endParaRPr>
          </a:p>
          <a:p>
            <a:pPr marL="19650" marR="6047">
              <a:lnSpc>
                <a:spcPts val="2225"/>
              </a:lnSpc>
              <a:spcBef>
                <a:spcPts val="5"/>
              </a:spcBef>
            </a:pPr>
            <a:r>
              <a:rPr spc="-5" smtClean="0">
                <a:latin typeface="Arial"/>
                <a:cs typeface="Arial"/>
              </a:rPr>
              <a:t>JavaScript </a:t>
            </a:r>
            <a:r>
              <a:rPr spc="-5" dirty="0">
                <a:latin typeface="Arial"/>
                <a:cs typeface="Arial"/>
              </a:rPr>
              <a:t>là một ngôn ngữ dựa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đối tượng, </a:t>
            </a:r>
            <a:r>
              <a:rPr dirty="0">
                <a:latin typeface="Arial"/>
                <a:cs typeface="Arial"/>
              </a:rPr>
              <a:t>có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spc="-5" dirty="0">
                <a:latin typeface="Arial"/>
                <a:cs typeface="Arial"/>
              </a:rPr>
              <a:t>là nó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5" dirty="0">
                <a:latin typeface="Arial"/>
                <a:cs typeface="Arial"/>
              </a:rPr>
              <a:t>đối  tượng để xác định chức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năng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19650" marR="6047">
              <a:lnSpc>
                <a:spcPts val="2225"/>
              </a:lnSpc>
              <a:spcBef>
                <a:spcPts val="5"/>
              </a:spcBef>
            </a:pP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24" smtClean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cuộc sống thực, một đối tượng là một thực </a:t>
            </a:r>
            <a:r>
              <a:rPr dirty="0">
                <a:latin typeface="Arial"/>
                <a:cs typeface="Arial"/>
              </a:rPr>
              <a:t>thể có thể </a:t>
            </a:r>
            <a:r>
              <a:rPr spc="-5" dirty="0">
                <a:latin typeface="Arial"/>
                <a:cs typeface="Arial"/>
              </a:rPr>
              <a:t>nhìn thấy </a:t>
            </a:r>
            <a:r>
              <a:rPr spc="-11">
                <a:latin typeface="Arial"/>
                <a:cs typeface="Arial"/>
              </a:rPr>
              <a:t>như</a:t>
            </a:r>
            <a:r>
              <a:rPr spc="13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chiếc </a:t>
            </a:r>
            <a:r>
              <a:rPr spc="-11" dirty="0">
                <a:latin typeface="Arial"/>
                <a:cs typeface="Arial"/>
              </a:rPr>
              <a:t>xe </a:t>
            </a:r>
            <a:r>
              <a:rPr spc="-5" dirty="0">
                <a:latin typeface="Arial"/>
                <a:cs typeface="Arial"/>
              </a:rPr>
              <a:t>hoặc cái bảng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hành </a:t>
            </a:r>
            <a:r>
              <a:rPr spc="-5" dirty="0">
                <a:latin typeface="Arial"/>
                <a:cs typeface="Arial"/>
              </a:rPr>
              <a:t>động nhất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định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endParaRPr dirty="0">
              <a:latin typeface="Arial"/>
              <a:cs typeface="Arial"/>
            </a:endParaRPr>
          </a:p>
          <a:p>
            <a:pPr marL="15114" marR="396025">
              <a:lnSpc>
                <a:spcPts val="2225"/>
              </a:lnSpc>
              <a:spcBef>
                <a:spcPts val="5"/>
              </a:spcBef>
            </a:pPr>
            <a:r>
              <a:rPr spc="-5" smtClean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spc="-49" dirty="0">
                <a:latin typeface="Arial"/>
                <a:cs typeface="Arial"/>
              </a:rPr>
              <a:t>vậy,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một ngôn ngữ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5" dirty="0">
                <a:latin typeface="Arial"/>
                <a:cs typeface="Arial"/>
              </a:rPr>
              <a:t>bản, một đối </a:t>
            </a:r>
            <a:r>
              <a:rPr dirty="0">
                <a:latin typeface="Arial"/>
                <a:cs typeface="Arial"/>
              </a:rPr>
              <a:t>tượng có </a:t>
            </a:r>
            <a:r>
              <a:rPr spc="-5" dirty="0">
                <a:latin typeface="Arial"/>
                <a:cs typeface="Arial"/>
              </a:rPr>
              <a:t>một nhận  dạng duy nhất, </a:t>
            </a:r>
            <a:r>
              <a:rPr spc="-5">
                <a:latin typeface="Arial"/>
                <a:cs typeface="Arial"/>
              </a:rPr>
              <a:t>trạng </a:t>
            </a:r>
            <a:r>
              <a:rPr smtClean="0">
                <a:latin typeface="Arial"/>
                <a:cs typeface="Arial"/>
              </a:rPr>
              <a:t>thái</a:t>
            </a:r>
            <a:r>
              <a:rPr lang="en-US" smtClean="0">
                <a:latin typeface="Arial"/>
                <a:cs typeface="Arial"/>
              </a:rPr>
              <a:t> </a:t>
            </a:r>
            <a:r>
              <a:rPr smtClean="0">
                <a:latin typeface="Arial"/>
                <a:cs typeface="Arial"/>
              </a:rPr>
              <a:t>và</a:t>
            </a:r>
            <a:r>
              <a:rPr lang="en-US" smtClean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hành</a:t>
            </a:r>
            <a:r>
              <a:rPr spc="60" smtClean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vi.</a:t>
            </a:r>
          </a:p>
          <a:p>
            <a:pPr marL="18893"/>
            <a:r>
              <a:rPr spc="-5" smtClean="0">
                <a:latin typeface="Arial"/>
                <a:cs typeface="Arial"/>
              </a:rPr>
              <a:t>Danh </a:t>
            </a:r>
            <a:r>
              <a:rPr spc="-5" dirty="0">
                <a:latin typeface="Arial"/>
                <a:cs typeface="Arial"/>
              </a:rPr>
              <a:t>tính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đối tượng phân biệt nó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5" dirty="0">
                <a:latin typeface="Arial"/>
                <a:cs typeface="Arial"/>
              </a:rPr>
              <a:t>đối tượng khác cùng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loại.</a:t>
            </a:r>
            <a:endParaRPr dirty="0">
              <a:latin typeface="Arial"/>
              <a:cs typeface="Arial"/>
            </a:endParaRPr>
          </a:p>
          <a:p>
            <a:pPr marL="18139" marR="259230">
              <a:lnSpc>
                <a:spcPts val="2225"/>
              </a:lnSpc>
              <a:spcBef>
                <a:spcPts val="1940"/>
              </a:spcBef>
            </a:pPr>
            <a:r>
              <a:rPr spc="-24" smtClean="0">
                <a:latin typeface="Arial"/>
                <a:cs typeface="Arial"/>
              </a:rPr>
              <a:t>Trạng </a:t>
            </a:r>
            <a:r>
              <a:rPr spc="-5" dirty="0">
                <a:latin typeface="Arial"/>
                <a:cs typeface="Arial"/>
              </a:rPr>
              <a:t>thái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đối tượng liên quan đến đặc điểm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nó, 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hành </a:t>
            </a:r>
            <a:r>
              <a:rPr dirty="0">
                <a:latin typeface="Arial"/>
                <a:cs typeface="Arial"/>
              </a:rPr>
              <a:t>vi  của các </a:t>
            </a:r>
            <a:r>
              <a:rPr spc="-5" dirty="0">
                <a:latin typeface="Arial"/>
                <a:cs typeface="Arial"/>
              </a:rPr>
              <a:t>đối tượng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</a:t>
            </a:r>
            <a:r>
              <a:rPr spc="-5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có thể của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nó.</a:t>
            </a:r>
            <a:endParaRPr dirty="0">
              <a:latin typeface="Arial"/>
              <a:cs typeface="Arial"/>
            </a:endParaRPr>
          </a:p>
          <a:p>
            <a:pPr marL="15114" marR="344632">
              <a:lnSpc>
                <a:spcPts val="2225"/>
              </a:lnSpc>
            </a:pPr>
            <a:endParaRPr lang="en-US" spc="-5" smtClean="0">
              <a:latin typeface="Arial"/>
              <a:cs typeface="Arial"/>
            </a:endParaRPr>
          </a:p>
          <a:p>
            <a:pPr marL="15114" marR="344632">
              <a:lnSpc>
                <a:spcPts val="2225"/>
              </a:lnSpc>
            </a:pPr>
            <a:r>
              <a:rPr spc="-5" smtClean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đối </a:t>
            </a:r>
            <a:r>
              <a:rPr dirty="0">
                <a:latin typeface="Arial"/>
                <a:cs typeface="Arial"/>
              </a:rPr>
              <a:t>tượng </a:t>
            </a:r>
            <a:r>
              <a:rPr spc="-5" dirty="0">
                <a:latin typeface="Arial"/>
                <a:cs typeface="Arial"/>
              </a:rPr>
              <a:t>lưu danh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trạng </a:t>
            </a:r>
            <a:r>
              <a:rPr dirty="0">
                <a:latin typeface="Arial"/>
                <a:cs typeface="Arial"/>
              </a:rPr>
              <a:t>thái của </a:t>
            </a:r>
            <a:r>
              <a:rPr spc="-5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trong các trường </a:t>
            </a:r>
            <a:r>
              <a:rPr spc="-5" dirty="0">
                <a:latin typeface="Arial"/>
                <a:cs typeface="Arial"/>
              </a:rPr>
              <a:t>(còn gọi là  biến)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phơi bày hành </a:t>
            </a:r>
            <a:r>
              <a:rPr dirty="0">
                <a:latin typeface="Arial"/>
                <a:cs typeface="Arial"/>
              </a:rPr>
              <a:t>vi của </a:t>
            </a:r>
            <a:r>
              <a:rPr spc="-5" dirty="0">
                <a:latin typeface="Arial"/>
                <a:cs typeface="Arial"/>
              </a:rPr>
              <a:t>mình </a:t>
            </a:r>
            <a:r>
              <a:rPr dirty="0">
                <a:latin typeface="Arial"/>
                <a:cs typeface="Arial"/>
              </a:rPr>
              <a:t>thông </a:t>
            </a:r>
            <a:r>
              <a:rPr spc="-5" dirty="0">
                <a:latin typeface="Arial"/>
                <a:cs typeface="Arial"/>
              </a:rPr>
              <a:t>qua </a:t>
            </a:r>
            <a:r>
              <a:rPr dirty="0">
                <a:latin typeface="Arial"/>
                <a:cs typeface="Arial"/>
              </a:rPr>
              <a:t>chức </a:t>
            </a:r>
            <a:r>
              <a:rPr spc="-5" dirty="0">
                <a:latin typeface="Arial"/>
                <a:cs typeface="Arial"/>
              </a:rPr>
              <a:t>năng (hành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động).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6771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38071"/>
            <a:ext cx="37981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7" y="890395"/>
            <a:ext cx="771482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đối tượng thế giới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7111" y="1631755"/>
            <a:ext cx="8961598" cy="3518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484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87" y="124671"/>
            <a:ext cx="1153634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Khái </a:t>
            </a:r>
            <a:r>
              <a:rPr spc="-11" dirty="0"/>
              <a:t>niệm </a:t>
            </a:r>
            <a:r>
              <a:rPr spc="-19" dirty="0"/>
              <a:t>cơ </a:t>
            </a:r>
            <a:r>
              <a:rPr spc="-5" dirty="0"/>
              <a:t>bản của </a:t>
            </a:r>
            <a:r>
              <a:rPr spc="-19" dirty="0"/>
              <a:t>các </a:t>
            </a:r>
            <a:r>
              <a:rPr spc="-11" dirty="0"/>
              <a:t>toán </a:t>
            </a:r>
            <a:r>
              <a:rPr spc="-5" dirty="0"/>
              <a:t>tử</a:t>
            </a:r>
            <a:r>
              <a:rPr spc="95" dirty="0"/>
              <a:t> </a:t>
            </a:r>
            <a:r>
              <a:rPr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2064" y="1350265"/>
            <a:ext cx="11332465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8297" y="2142556"/>
            <a:ext cx="11332465" cy="792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297" y="3048533"/>
            <a:ext cx="11330433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9626" y="935485"/>
            <a:ext cx="10292039" cy="291372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64283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65037" algn="l"/>
              </a:tabLst>
            </a:pPr>
            <a:r>
              <a:rPr spc="5" dirty="0">
                <a:latin typeface="Calibri"/>
                <a:cs typeface="Calibri"/>
              </a:rPr>
              <a:t>Ba </a:t>
            </a:r>
            <a:r>
              <a:rPr dirty="0">
                <a:latin typeface="Calibri"/>
                <a:cs typeface="Calibri"/>
              </a:rPr>
              <a:t>loại chính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toán tử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5114">
              <a:spcBef>
                <a:spcPts val="3082"/>
              </a:spcBef>
            </a:pP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1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toán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hạng.</a:t>
            </a:r>
            <a:endParaRPr dirty="0">
              <a:latin typeface="Arial"/>
              <a:cs typeface="Arial"/>
            </a:endParaRPr>
          </a:p>
          <a:p>
            <a:pPr marL="16628" marR="95983" indent="-2268">
              <a:lnSpc>
                <a:spcPct val="336800"/>
              </a:lnSpc>
              <a:spcBef>
                <a:spcPts val="255"/>
              </a:spcBef>
            </a:pP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2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toán </a:t>
            </a:r>
            <a:r>
              <a:rPr spc="-11">
                <a:solidFill>
                  <a:srgbClr val="FFFFFF"/>
                </a:solidFill>
                <a:latin typeface="Arial"/>
                <a:cs typeface="Arial"/>
              </a:rPr>
              <a:t>hạng</a:t>
            </a:r>
            <a:r>
              <a:rPr spc="-11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11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6628" marR="95983" indent="-2268">
              <a:lnSpc>
                <a:spcPct val="336800"/>
              </a:lnSpc>
              <a:spcBef>
                <a:spcPts val="255"/>
              </a:spcBef>
            </a:pPr>
            <a:r>
              <a:rPr spc="-11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3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ngôi-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ba toán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3246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8900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phiên bản của</a:t>
            </a:r>
            <a:r>
              <a:rPr spc="-100" dirty="0"/>
              <a:t> </a:t>
            </a:r>
            <a:r>
              <a:rPr spc="-24" dirty="0"/>
              <a:t>JavaScript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894971"/>
            <a:ext cx="10675620" cy="9932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Phiên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phát triển bởi Brendan Eich </a:t>
            </a:r>
            <a:r>
              <a:rPr spc="-5" dirty="0">
                <a:latin typeface="Calibri"/>
                <a:cs typeface="Calibri"/>
              </a:rPr>
              <a:t>tại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Netscape  </a:t>
            </a:r>
            <a:r>
              <a:rPr spc="-5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năm </a:t>
            </a:r>
            <a:r>
              <a:rPr spc="5" dirty="0">
                <a:latin typeface="Calibri"/>
                <a:cs typeface="Calibri"/>
              </a:rPr>
              <a:t>1995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đặt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JavaScript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1.0.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phiên bản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ngôn ngữ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64136"/>
              </p:ext>
            </p:extLst>
          </p:nvPr>
        </p:nvGraphicFramePr>
        <p:xfrm>
          <a:off x="552029" y="1888211"/>
          <a:ext cx="10971951" cy="43300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572"/>
                <a:gridCol w="9136379"/>
              </a:tblGrid>
              <a:tr h="515601"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Phiên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bản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</a:tr>
              <a:tr h="441942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3.0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Netscape Navigator và Internet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Explorer.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41366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4.0.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52428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5.0, Netscape Navigator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 4.0,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Opera từ phiên bản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5.0.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41366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máy chủ của Netscape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5524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6.0, Netscape Navigator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bản  6.0, và Mozilla Firefox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1.0.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6865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phiên bản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mới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Internet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Explorer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và</a:t>
                      </a:r>
                      <a:r>
                        <a:rPr sz="13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Netscape</a:t>
                      </a:r>
                      <a:r>
                        <a:rPr lang="vi-VN" sz="13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Navigator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cũng 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Mozilla Firefox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1.5.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6982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1.7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3185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trong phiên bản mới nhất của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Internet Explorer và Netscape 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Navigator.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cũng được hỗ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trợ bởi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Mozilla Firefox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2.0.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012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8529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Client-side </a:t>
            </a: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51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4973575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414" y="5653809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7230" y="741480"/>
            <a:ext cx="12008580" cy="5576147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327250">
              <a:lnSpc>
                <a:spcPts val="2225"/>
              </a:lnSpc>
              <a:spcBef>
                <a:spcPts val="483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Client-side JavaScript </a:t>
            </a:r>
            <a:r>
              <a:rPr dirty="0">
                <a:latin typeface="Arial"/>
                <a:cs typeface="Arial"/>
              </a:rPr>
              <a:t>(CSJS) </a:t>
            </a:r>
            <a:r>
              <a:rPr spc="-5" dirty="0">
                <a:latin typeface="Arial"/>
                <a:cs typeface="Arial"/>
              </a:rPr>
              <a:t>được thực hiện bởi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trạm 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9650" marR="702868">
              <a:lnSpc>
                <a:spcPts val="2225"/>
              </a:lnSpc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client-side 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chứa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>
                <a:latin typeface="Arial"/>
                <a:cs typeface="Arial"/>
              </a:rPr>
              <a:t>cho </a:t>
            </a:r>
            <a:r>
              <a:rPr spc="-5" smtClean="0">
                <a:latin typeface="Arial"/>
                <a:cs typeface="Arial"/>
              </a:rPr>
              <a:t>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để xử lý tương </a:t>
            </a:r>
            <a:r>
              <a:rPr dirty="0">
                <a:latin typeface="Arial"/>
                <a:cs typeface="Arial"/>
              </a:rPr>
              <a:t>tác 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628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Những lệnh này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là để thay </a:t>
            </a:r>
            <a:r>
              <a:rPr spc="-11" dirty="0">
                <a:latin typeface="Arial"/>
                <a:cs typeface="Arial"/>
              </a:rPr>
              <a:t>đổi giao diện hoặc nội dung </a:t>
            </a:r>
            <a:r>
              <a:rPr spc="-5" dirty="0">
                <a:latin typeface="Arial"/>
                <a:cs typeface="Arial"/>
              </a:rPr>
              <a:t>của trang</a:t>
            </a:r>
            <a:r>
              <a:rPr spc="269" dirty="0">
                <a:latin typeface="Arial"/>
                <a:cs typeface="Arial"/>
              </a:rPr>
              <a:t> </a:t>
            </a:r>
            <a:r>
              <a:rPr spc="-24" dirty="0">
                <a:latin typeface="Arial"/>
                <a:cs typeface="Arial"/>
              </a:rPr>
              <a:t>web</a:t>
            </a: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5" smtClean="0">
                <a:latin typeface="Arial"/>
                <a:cs typeface="Arial"/>
              </a:rPr>
              <a:t>dựa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11" dirty="0">
                <a:latin typeface="Arial"/>
                <a:cs typeface="Arial"/>
              </a:rPr>
              <a:t>yếu </a:t>
            </a:r>
            <a:r>
              <a:rPr dirty="0">
                <a:latin typeface="Arial"/>
                <a:cs typeface="Arial"/>
              </a:rPr>
              <a:t>tố </a:t>
            </a:r>
            <a:r>
              <a:rPr spc="-5" dirty="0">
                <a:latin typeface="Arial"/>
                <a:cs typeface="Arial"/>
              </a:rPr>
              <a:t>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dụng.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215396">
              <a:lnSpc>
                <a:spcPts val="2225"/>
              </a:lnSpc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 như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một trang chào mừng </a:t>
            </a:r>
            <a:r>
              <a:rPr dirty="0">
                <a:latin typeface="Arial"/>
                <a:cs typeface="Arial"/>
              </a:rPr>
              <a:t>với tên </a:t>
            </a:r>
            <a:r>
              <a:rPr spc="-5" dirty="0">
                <a:latin typeface="Arial"/>
                <a:cs typeface="Arial"/>
              </a:rPr>
              <a:t>người dùng, 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thời </a:t>
            </a:r>
            <a:r>
              <a:rPr spc="-11" dirty="0">
                <a:latin typeface="Arial"/>
                <a:cs typeface="Arial"/>
              </a:rPr>
              <a:t>gian 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thị, </a:t>
            </a:r>
            <a:r>
              <a:rPr spc="-5" dirty="0">
                <a:latin typeface="Arial"/>
                <a:cs typeface="Arial"/>
              </a:rPr>
              <a:t>xác nhận rằng </a:t>
            </a:r>
            <a:r>
              <a:rPr dirty="0">
                <a:latin typeface="Arial"/>
                <a:cs typeface="Arial"/>
              </a:rPr>
              <a:t>các chi tiết </a:t>
            </a:r>
            <a:r>
              <a:rPr spc="-5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>
                <a:latin typeface="Arial"/>
                <a:cs typeface="Arial"/>
              </a:rPr>
              <a:t>được điền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vào…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195746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11" dirty="0">
                <a:latin typeface="Arial"/>
                <a:cs typeface="Arial"/>
              </a:rPr>
              <a:t>nhúng </a:t>
            </a:r>
            <a:r>
              <a:rPr spc="-5" dirty="0">
                <a:latin typeface="Arial"/>
                <a:cs typeface="Arial"/>
              </a:rPr>
              <a:t>trong một trang HTML hoặc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riêng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tin,  mà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phần mở rộng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>
                <a:latin typeface="Arial"/>
                <a:cs typeface="Arial"/>
              </a:rPr>
              <a:t>.</a:t>
            </a:r>
            <a:r>
              <a:rPr spc="-5" smtClean="0">
                <a:latin typeface="Arial"/>
                <a:cs typeface="Arial"/>
              </a:rPr>
              <a:t>js</a:t>
            </a:r>
            <a:endParaRPr lang="en-US" spc="-5" smtClean="0">
              <a:latin typeface="Arial"/>
              <a:cs typeface="Arial"/>
            </a:endParaRPr>
          </a:p>
          <a:p>
            <a:pPr marL="18893" marR="195746">
              <a:lnSpc>
                <a:spcPts val="2225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18139" marR="6047">
              <a:lnSpc>
                <a:spcPts val="2225"/>
              </a:lnSpc>
            </a:pPr>
            <a:r>
              <a:rPr spc="-19"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client-side script, khi HTML được </a:t>
            </a:r>
            <a:r>
              <a:rPr spc="-19" dirty="0">
                <a:latin typeface="Arial"/>
                <a:cs typeface="Arial"/>
              </a:rPr>
              <a:t>yêu </a:t>
            </a:r>
            <a:r>
              <a:rPr spc="-5" dirty="0">
                <a:latin typeface="Arial"/>
                <a:cs typeface="Arial"/>
              </a:rPr>
              <a:t>cầu, máy chủ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sẽ </a:t>
            </a:r>
            <a:r>
              <a:rPr spc="-11" dirty="0">
                <a:latin typeface="Arial"/>
                <a:cs typeface="Arial"/>
              </a:rPr>
              <a:t>gửi </a:t>
            </a:r>
            <a:r>
              <a:rPr spc="-5" dirty="0">
                <a:latin typeface="Arial"/>
                <a:cs typeface="Arial"/>
              </a:rPr>
              <a:t>tất cả các  tập tin cần thiết vào máy tính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337074">
              <a:lnSpc>
                <a:spcPts val="2225"/>
              </a:lnSpc>
            </a:pPr>
            <a:r>
              <a:rPr spc="-19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5" dirty="0">
                <a:latin typeface="Arial"/>
                <a:cs typeface="Arial"/>
              </a:rPr>
              <a:t>thi kịch 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các trang HTML </a:t>
            </a:r>
            <a:r>
              <a:rPr spc="-5" dirty="0">
                <a:latin typeface="Arial"/>
                <a:cs typeface="Arial"/>
              </a:rPr>
              <a:t>cho người dùng  </a:t>
            </a:r>
            <a:r>
              <a:rPr dirty="0">
                <a:latin typeface="Arial"/>
                <a:cs typeface="Arial"/>
              </a:rPr>
              <a:t>cùng với </a:t>
            </a:r>
            <a:r>
              <a:rPr spc="-5" dirty="0">
                <a:latin typeface="Arial"/>
                <a:cs typeface="Arial"/>
              </a:rPr>
              <a:t>bất </a:t>
            </a:r>
            <a:r>
              <a:rPr dirty="0">
                <a:latin typeface="Arial"/>
                <a:cs typeface="Arial"/>
              </a:rPr>
              <a:t>kỳ kết </a:t>
            </a:r>
            <a:r>
              <a:rPr spc="-5" dirty="0">
                <a:latin typeface="Arial"/>
                <a:cs typeface="Arial"/>
              </a:rPr>
              <a:t>quả hữu hình </a:t>
            </a:r>
            <a:r>
              <a:rPr dirty="0">
                <a:latin typeface="Arial"/>
                <a:cs typeface="Arial"/>
              </a:rPr>
              <a:t>của kịch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6913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8529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Client-side </a:t>
            </a:r>
            <a:r>
              <a:rPr spc="-24" dirty="0"/>
              <a:t>JavaScript</a:t>
            </a:r>
            <a:r>
              <a:rPr spc="-90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852297"/>
            <a:ext cx="9120293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JavaScript phía máy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5961" y="1710265"/>
            <a:ext cx="8964270" cy="3928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6714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0357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Server-side </a:t>
            </a:r>
            <a:r>
              <a:rPr spc="-24" dirty="0"/>
              <a:t>JavaScript</a:t>
            </a:r>
            <a:r>
              <a:rPr spc="-65" dirty="0"/>
              <a:t> </a:t>
            </a:r>
            <a:r>
              <a:rPr spc="-5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53</a:t>
            </a:fld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5915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8700" y="964184"/>
            <a:ext cx="11379929" cy="514782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219929">
              <a:lnSpc>
                <a:spcPts val="2225"/>
              </a:lnSpc>
              <a:spcBef>
                <a:spcPts val="483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Server-side JavaScript được thực hiện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chủ khi </a:t>
            </a:r>
            <a:r>
              <a:rPr spc="-5" dirty="0">
                <a:latin typeface="Arial"/>
                <a:cs typeface="Arial"/>
              </a:rPr>
              <a:t>một trang HTML  được </a:t>
            </a:r>
            <a:r>
              <a:rPr spc="-11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của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đầu ra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bởi trình</a:t>
            </a:r>
            <a:r>
              <a:rPr spc="106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duyệt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20407" marR="219929">
              <a:lnSpc>
                <a:spcPts val="2225"/>
              </a:lnSpc>
              <a:spcBef>
                <a:spcPts val="483"/>
              </a:spcBef>
            </a:pPr>
            <a:endParaRPr lang="en-US" dirty="0">
              <a:latin typeface="Arial"/>
              <a:cs typeface="Arial"/>
            </a:endParaRPr>
          </a:p>
          <a:p>
            <a:pPr marL="19650" marR="394514">
              <a:lnSpc>
                <a:spcPts val="2225"/>
              </a:lnSpc>
              <a:spcBef>
                <a:spcPts val="5"/>
              </a:spcBef>
            </a:pPr>
            <a:r>
              <a:rPr smtClean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server-side 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với cơ sở </a:t>
            </a:r>
            <a:r>
              <a:rPr spc="-5" dirty="0">
                <a:latin typeface="Arial"/>
                <a:cs typeface="Arial"/>
              </a:rPr>
              <a:t>dữ </a:t>
            </a:r>
            <a:r>
              <a:rPr spc="-11" dirty="0">
                <a:latin typeface="Arial"/>
                <a:cs typeface="Arial"/>
              </a:rPr>
              <a:t>liệu, </a:t>
            </a:r>
            <a:r>
              <a:rPr spc="-5" dirty="0">
                <a:latin typeface="Arial"/>
                <a:cs typeface="Arial"/>
              </a:rPr>
              <a:t>lấy 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5" dirty="0">
                <a:latin typeface="Arial"/>
                <a:cs typeface="Arial"/>
              </a:rPr>
              <a:t>cần  thiết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5" smtClean="0">
                <a:latin typeface="Arial"/>
                <a:cs typeface="Arial"/>
              </a:rPr>
              <a:t>Server-side </a:t>
            </a:r>
            <a:r>
              <a:rPr spc="-5" dirty="0">
                <a:latin typeface="Arial"/>
                <a:cs typeface="Arial"/>
              </a:rPr>
              <a:t>scripting </a:t>
            </a:r>
            <a:r>
              <a:rPr spc="-11" dirty="0">
                <a:latin typeface="Arial"/>
                <a:cs typeface="Arial"/>
              </a:rPr>
              <a:t>đáp ứng </a:t>
            </a:r>
            <a:r>
              <a:rPr spc="-5" dirty="0">
                <a:latin typeface="Arial"/>
                <a:cs typeface="Arial"/>
              </a:rPr>
              <a:t>mục tiêu cung cấp </a:t>
            </a:r>
            <a:r>
              <a:rPr spc="-11" dirty="0">
                <a:latin typeface="Arial"/>
                <a:cs typeface="Arial"/>
              </a:rPr>
              <a:t>nội dung động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spc="-5">
                <a:latin typeface="Arial"/>
                <a:cs typeface="Arial"/>
              </a:rPr>
              <a:t>các</a:t>
            </a:r>
            <a:r>
              <a:rPr spc="298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trang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smtClean="0">
                <a:latin typeface="Arial"/>
                <a:cs typeface="Arial"/>
              </a:rPr>
              <a:t>web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Không giống client-side JavaScript, </a:t>
            </a:r>
            <a:r>
              <a:rPr spc="-24" dirty="0">
                <a:latin typeface="Arial"/>
                <a:cs typeface="Arial"/>
              </a:rPr>
              <a:t>Trang </a:t>
            </a:r>
            <a:r>
              <a:rPr spc="-5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server-side JavaScript  được biên dịch </a:t>
            </a:r>
            <a:r>
              <a:rPr dirty="0">
                <a:latin typeface="Arial"/>
                <a:cs typeface="Arial"/>
              </a:rPr>
              <a:t>vào các tập </a:t>
            </a:r>
            <a:r>
              <a:rPr spc="-5" dirty="0">
                <a:latin typeface="Arial"/>
                <a:cs typeface="Arial"/>
              </a:rPr>
              <a:t>tin bytecode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máy</a:t>
            </a:r>
            <a:r>
              <a:rPr spc="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chủ.</a:t>
            </a: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151155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11" dirty="0">
                <a:latin typeface="Arial"/>
                <a:cs typeface="Arial"/>
              </a:rPr>
              <a:t>nhúng </a:t>
            </a:r>
            <a:r>
              <a:rPr spc="-5" dirty="0">
                <a:latin typeface="Arial"/>
                <a:cs typeface="Arial"/>
              </a:rPr>
              <a:t>trong một trang HTML hoặc viết riêng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tin,  mà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phần mở rộng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.js</a:t>
            </a:r>
            <a:endParaRPr dirty="0">
              <a:latin typeface="Arial"/>
              <a:cs typeface="Arial"/>
            </a:endParaRPr>
          </a:p>
          <a:p>
            <a:pPr marL="18139">
              <a:spcBef>
                <a:spcPts val="1555"/>
              </a:spcBef>
            </a:pPr>
            <a:r>
              <a:rPr spc="-5" smtClean="0">
                <a:latin typeface="Arial"/>
                <a:cs typeface="Arial"/>
              </a:rPr>
              <a:t>Biên </a:t>
            </a:r>
            <a:r>
              <a:rPr spc="-5" dirty="0">
                <a:latin typeface="Arial"/>
                <a:cs typeface="Arial"/>
              </a:rPr>
              <a:t>dịch là một quá trình </a:t>
            </a:r>
            <a:r>
              <a:rPr spc="-11" dirty="0">
                <a:latin typeface="Arial"/>
                <a:cs typeface="Arial"/>
              </a:rPr>
              <a:t>chuyển </a:t>
            </a:r>
            <a:r>
              <a:rPr spc="-5" dirty="0">
                <a:latin typeface="Arial"/>
                <a:cs typeface="Arial"/>
              </a:rPr>
              <a:t>đổi mã vào mã máy độc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lập</a:t>
            </a:r>
            <a:r>
              <a:rPr spc="-11" smtClean="0">
                <a:latin typeface="Arial"/>
                <a:cs typeface="Arial"/>
              </a:rPr>
              <a:t>.</a:t>
            </a:r>
            <a:endParaRPr lang="en-US" spc="-11" smtClean="0">
              <a:latin typeface="Arial"/>
              <a:cs typeface="Arial"/>
            </a:endParaRPr>
          </a:p>
          <a:p>
            <a:pPr marL="18139">
              <a:spcBef>
                <a:spcPts val="1555"/>
              </a:spcBef>
            </a:pPr>
            <a:endParaRPr dirty="0">
              <a:latin typeface="Arial"/>
              <a:cs typeface="Arial"/>
            </a:endParaRPr>
          </a:p>
          <a:p>
            <a:pPr marL="15114" marR="407362">
              <a:lnSpc>
                <a:spcPts val="2225"/>
              </a:lnSpc>
            </a:pPr>
            <a:r>
              <a:rPr spc="-5" smtClean="0">
                <a:latin typeface="Arial"/>
                <a:cs typeface="Arial"/>
              </a:rPr>
              <a:t>Mã </a:t>
            </a:r>
            <a:r>
              <a:rPr spc="-5" dirty="0">
                <a:latin typeface="Arial"/>
                <a:cs typeface="Arial"/>
              </a:rPr>
              <a:t>máy độc lập này được gọi là bytecode, mà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tin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5" dirty="0">
                <a:latin typeface="Arial"/>
                <a:cs typeface="Arial"/>
              </a:rPr>
              <a:t>thi </a:t>
            </a:r>
            <a:r>
              <a:rPr dirty="0">
                <a:latin typeface="Arial"/>
                <a:cs typeface="Arial"/>
              </a:rPr>
              <a:t>mà </a:t>
            </a:r>
            <a:r>
              <a:rPr spc="-5" dirty="0">
                <a:latin typeface="Arial"/>
                <a:cs typeface="Arial"/>
              </a:rPr>
              <a:t>máy 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chạy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các đầu ra mong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muốn.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8725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0357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Server-side </a:t>
            </a:r>
            <a:r>
              <a:rPr spc="-24" dirty="0"/>
              <a:t>JavaScript</a:t>
            </a:r>
            <a:r>
              <a:rPr spc="-65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852297"/>
            <a:ext cx="9120293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JavaScript phía máy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600" y="1600199"/>
            <a:ext cx="4775199" cy="4215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5532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44974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Thẻ </a:t>
            </a:r>
            <a:r>
              <a:rPr spc="-11" dirty="0"/>
              <a:t>&lt;Script&gt;</a:t>
            </a:r>
            <a:r>
              <a:rPr spc="-100" dirty="0"/>
              <a:t> </a:t>
            </a:r>
            <a:r>
              <a:rPr dirty="0"/>
              <a:t>1-2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817627"/>
            <a:ext cx="11175999" cy="789939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167890"/>
            <a:ext cx="11175999" cy="768351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5"/>
                </a:lnTo>
                <a:lnTo>
                  <a:pt x="8253984" y="768095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3324606"/>
            <a:ext cx="11175999" cy="706121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8264398" y="0"/>
                </a:moveTo>
                <a:lnTo>
                  <a:pt x="117602" y="0"/>
                </a:lnTo>
                <a:lnTo>
                  <a:pt x="71826" y="9249"/>
                </a:lnTo>
                <a:lnTo>
                  <a:pt x="34445" y="34464"/>
                </a:lnTo>
                <a:lnTo>
                  <a:pt x="9242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9242" y="633763"/>
                </a:lnTo>
                <a:lnTo>
                  <a:pt x="34445" y="671147"/>
                </a:lnTo>
                <a:lnTo>
                  <a:pt x="71826" y="696362"/>
                </a:lnTo>
                <a:lnTo>
                  <a:pt x="117602" y="705612"/>
                </a:lnTo>
                <a:lnTo>
                  <a:pt x="8264398" y="705612"/>
                </a:lnTo>
                <a:lnTo>
                  <a:pt x="8310151" y="696362"/>
                </a:lnTo>
                <a:lnTo>
                  <a:pt x="8347535" y="671147"/>
                </a:lnTo>
                <a:lnTo>
                  <a:pt x="8372750" y="633763"/>
                </a:lnTo>
                <a:lnTo>
                  <a:pt x="8382000" y="588010"/>
                </a:lnTo>
                <a:lnTo>
                  <a:pt x="8382000" y="117602"/>
                </a:lnTo>
                <a:lnTo>
                  <a:pt x="8372750" y="71848"/>
                </a:lnTo>
                <a:lnTo>
                  <a:pt x="8347535" y="34464"/>
                </a:lnTo>
                <a:lnTo>
                  <a:pt x="8310151" y="9249"/>
                </a:lnTo>
                <a:lnTo>
                  <a:pt x="826439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3324606"/>
            <a:ext cx="11175999" cy="706121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0" y="117602"/>
                </a:moveTo>
                <a:lnTo>
                  <a:pt x="9242" y="71848"/>
                </a:lnTo>
                <a:lnTo>
                  <a:pt x="34445" y="34464"/>
                </a:lnTo>
                <a:lnTo>
                  <a:pt x="71826" y="9249"/>
                </a:lnTo>
                <a:lnTo>
                  <a:pt x="117602" y="0"/>
                </a:lnTo>
                <a:lnTo>
                  <a:pt x="8264398" y="0"/>
                </a:lnTo>
                <a:lnTo>
                  <a:pt x="8310151" y="9249"/>
                </a:lnTo>
                <a:lnTo>
                  <a:pt x="8347535" y="34464"/>
                </a:lnTo>
                <a:lnTo>
                  <a:pt x="8372750" y="71848"/>
                </a:lnTo>
                <a:lnTo>
                  <a:pt x="8382000" y="117602"/>
                </a:lnTo>
                <a:lnTo>
                  <a:pt x="8382000" y="588010"/>
                </a:lnTo>
                <a:lnTo>
                  <a:pt x="8372750" y="633763"/>
                </a:lnTo>
                <a:lnTo>
                  <a:pt x="8347535" y="671147"/>
                </a:lnTo>
                <a:lnTo>
                  <a:pt x="8310151" y="696362"/>
                </a:lnTo>
                <a:lnTo>
                  <a:pt x="8264398" y="705612"/>
                </a:lnTo>
                <a:lnTo>
                  <a:pt x="117602" y="705612"/>
                </a:lnTo>
                <a:lnTo>
                  <a:pt x="71826" y="696362"/>
                </a:lnTo>
                <a:lnTo>
                  <a:pt x="34445" y="671147"/>
                </a:lnTo>
                <a:lnTo>
                  <a:pt x="9242" y="633763"/>
                </a:lnTo>
                <a:lnTo>
                  <a:pt x="0" y="588010"/>
                </a:lnTo>
                <a:lnTo>
                  <a:pt x="0" y="11760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420852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420852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10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2"/>
                </a:lnTo>
                <a:lnTo>
                  <a:pt x="115061" y="690372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10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5092446"/>
            <a:ext cx="11175999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8255508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39" y="681697"/>
                </a:lnTo>
                <a:lnTo>
                  <a:pt x="37047" y="721904"/>
                </a:lnTo>
                <a:lnTo>
                  <a:pt x="77254" y="749012"/>
                </a:lnTo>
                <a:lnTo>
                  <a:pt x="126492" y="758951"/>
                </a:lnTo>
                <a:lnTo>
                  <a:pt x="8255508" y="758951"/>
                </a:lnTo>
                <a:lnTo>
                  <a:pt x="8304740" y="749012"/>
                </a:lnTo>
                <a:lnTo>
                  <a:pt x="8344947" y="721904"/>
                </a:lnTo>
                <a:lnTo>
                  <a:pt x="8372058" y="681697"/>
                </a:lnTo>
                <a:lnTo>
                  <a:pt x="8382000" y="632459"/>
                </a:lnTo>
                <a:lnTo>
                  <a:pt x="8382000" y="126491"/>
                </a:lnTo>
                <a:lnTo>
                  <a:pt x="8372058" y="77259"/>
                </a:lnTo>
                <a:lnTo>
                  <a:pt x="8344947" y="37052"/>
                </a:lnTo>
                <a:lnTo>
                  <a:pt x="8304740" y="9941"/>
                </a:lnTo>
                <a:lnTo>
                  <a:pt x="825550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5092446"/>
            <a:ext cx="11175999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0" y="126491"/>
                </a:moveTo>
                <a:lnTo>
                  <a:pt x="9939" y="77259"/>
                </a:lnTo>
                <a:lnTo>
                  <a:pt x="37047" y="37052"/>
                </a:lnTo>
                <a:lnTo>
                  <a:pt x="77254" y="9941"/>
                </a:lnTo>
                <a:lnTo>
                  <a:pt x="126492" y="0"/>
                </a:lnTo>
                <a:lnTo>
                  <a:pt x="8255508" y="0"/>
                </a:lnTo>
                <a:lnTo>
                  <a:pt x="8304740" y="9941"/>
                </a:lnTo>
                <a:lnTo>
                  <a:pt x="8344947" y="37052"/>
                </a:lnTo>
                <a:lnTo>
                  <a:pt x="8372058" y="77259"/>
                </a:lnTo>
                <a:lnTo>
                  <a:pt x="8382000" y="126491"/>
                </a:lnTo>
                <a:lnTo>
                  <a:pt x="8382000" y="632459"/>
                </a:lnTo>
                <a:lnTo>
                  <a:pt x="8372058" y="681697"/>
                </a:lnTo>
                <a:lnTo>
                  <a:pt x="8344947" y="721904"/>
                </a:lnTo>
                <a:lnTo>
                  <a:pt x="8304740" y="749012"/>
                </a:lnTo>
                <a:lnTo>
                  <a:pt x="8255508" y="758951"/>
                </a:lnTo>
                <a:lnTo>
                  <a:pt x="126492" y="758951"/>
                </a:lnTo>
                <a:lnTo>
                  <a:pt x="77254" y="749012"/>
                </a:lnTo>
                <a:lnTo>
                  <a:pt x="37047" y="721904"/>
                </a:lnTo>
                <a:lnTo>
                  <a:pt x="9939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6018" y="830021"/>
            <a:ext cx="11057398" cy="491660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lnSpc>
                <a:spcPts val="2404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Thẻ &lt;script&gt; </a:t>
            </a:r>
            <a:r>
              <a:rPr spc="-11" dirty="0">
                <a:latin typeface="Arial"/>
                <a:cs typeface="Arial"/>
              </a:rPr>
              <a:t>xác định </a:t>
            </a:r>
            <a:r>
              <a:rPr spc="-5" dirty="0">
                <a:latin typeface="Arial"/>
                <a:cs typeface="Arial"/>
              </a:rPr>
              <a:t>một kịch </a:t>
            </a:r>
            <a:r>
              <a:rPr spc="-11" dirty="0">
                <a:latin typeface="Arial"/>
                <a:cs typeface="Arial"/>
              </a:rPr>
              <a:t>bản </a:t>
            </a:r>
            <a:r>
              <a:rPr spc="-5" dirty="0">
                <a:latin typeface="Arial"/>
                <a:cs typeface="Arial"/>
              </a:rPr>
              <a:t>cho một trang </a:t>
            </a:r>
            <a:r>
              <a:rPr dirty="0">
                <a:latin typeface="Arial"/>
                <a:cs typeface="Arial"/>
              </a:rPr>
              <a:t>HTML </a:t>
            </a:r>
            <a:r>
              <a:rPr spc="-5" dirty="0">
                <a:latin typeface="Arial"/>
                <a:cs typeface="Arial"/>
              </a:rPr>
              <a:t>để làm cho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chúng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404"/>
              </a:lnSpc>
            </a:pPr>
            <a:r>
              <a:rPr spc="-5" dirty="0">
                <a:latin typeface="Arial"/>
                <a:cs typeface="Arial"/>
              </a:rPr>
              <a:t>tương</a:t>
            </a:r>
            <a:r>
              <a:rPr dirty="0">
                <a:latin typeface="Arial"/>
                <a:cs typeface="Arial"/>
              </a:rPr>
              <a:t> tác.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6047">
              <a:lnSpc>
                <a:spcPts val="2225"/>
              </a:lnSpc>
            </a:pPr>
            <a:r>
              <a:rPr spc="-19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5" dirty="0">
                <a:latin typeface="Arial"/>
                <a:cs typeface="Arial"/>
              </a:rPr>
              <a:t>thông dịch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thực thi </a:t>
            </a:r>
            <a:r>
              <a:rPr dirty="0">
                <a:latin typeface="Arial"/>
                <a:cs typeface="Arial"/>
              </a:rPr>
              <a:t>các kịch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ở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5" dirty="0">
                <a:latin typeface="Arial"/>
                <a:cs typeface="Arial"/>
              </a:rPr>
              <a:t>&lt;script&gt; </a:t>
            </a:r>
            <a:r>
              <a:rPr dirty="0">
                <a:latin typeface="Arial"/>
                <a:cs typeface="Arial"/>
              </a:rPr>
              <a:t>khi  tải </a:t>
            </a:r>
            <a:r>
              <a:rPr spc="-5" dirty="0">
                <a:latin typeface="Arial"/>
                <a:cs typeface="Arial"/>
              </a:rPr>
              <a:t>các trang trong trình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Arial"/>
                <a:cs typeface="Arial"/>
              </a:rPr>
              <a:t>Bạn có </a:t>
            </a:r>
            <a:r>
              <a:rPr spc="-5" dirty="0">
                <a:latin typeface="Arial"/>
                <a:cs typeface="Arial"/>
              </a:rPr>
              <a:t>thể </a:t>
            </a:r>
            <a:r>
              <a:rPr dirty="0">
                <a:latin typeface="Arial"/>
                <a:cs typeface="Arial"/>
              </a:rPr>
              <a:t>trực tiếp chèn </a:t>
            </a:r>
            <a:r>
              <a:rPr spc="-5" dirty="0">
                <a:latin typeface="Arial"/>
                <a:cs typeface="Arial"/>
              </a:rPr>
              <a:t>mã JavaScript dưới </a:t>
            </a:r>
            <a:r>
              <a:rPr dirty="0">
                <a:latin typeface="Arial"/>
                <a:cs typeface="Arial"/>
              </a:rPr>
              <a:t>thẻ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&lt;script&gt;.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  <a:spcBef>
                <a:spcPts val="1796"/>
              </a:spcBef>
            </a:pPr>
            <a:r>
              <a:rPr spc="-5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</a:t>
            </a:r>
            <a:r>
              <a:rPr spc="-11" dirty="0">
                <a:latin typeface="Arial"/>
                <a:cs typeface="Arial"/>
              </a:rPr>
              <a:t>xác định nhiều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khóa script trong </a:t>
            </a:r>
            <a:r>
              <a:rPr dirty="0">
                <a:latin typeface="Arial"/>
                <a:cs typeface="Arial"/>
              </a:rPr>
              <a:t>các thẻ </a:t>
            </a:r>
            <a:r>
              <a:rPr spc="-5" dirty="0">
                <a:latin typeface="Arial"/>
                <a:cs typeface="Arial"/>
              </a:rPr>
              <a:t>&lt;head&gt; </a:t>
            </a:r>
            <a:r>
              <a:rPr spc="-11" dirty="0">
                <a:latin typeface="Arial"/>
                <a:cs typeface="Arial"/>
              </a:rPr>
              <a:t>hoặc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19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phần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dirty="0">
                <a:latin typeface="Arial"/>
                <a:cs typeface="Arial"/>
              </a:rPr>
              <a:t>tử </a:t>
            </a:r>
            <a:r>
              <a:rPr spc="-11" dirty="0">
                <a:latin typeface="Arial"/>
                <a:cs typeface="Arial"/>
              </a:rPr>
              <a:t>&lt;body&gt;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8893">
              <a:lnSpc>
                <a:spcPts val="2398"/>
              </a:lnSpc>
            </a:pPr>
            <a:r>
              <a:rPr lang="en-US" spc="-11" dirty="0" err="1">
                <a:latin typeface="Arial"/>
                <a:cs typeface="Arial"/>
              </a:rPr>
              <a:t>T</a:t>
            </a:r>
            <a:r>
              <a:rPr spc="-11" dirty="0" err="1">
                <a:latin typeface="Arial"/>
                <a:cs typeface="Arial"/>
              </a:rPr>
              <a:t>rong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HTML5, thuộc tính </a:t>
            </a:r>
            <a:r>
              <a:rPr spc="-11" dirty="0">
                <a:latin typeface="Arial"/>
                <a:cs typeface="Arial"/>
              </a:rPr>
              <a:t>type xác định ngôn ngữ </a:t>
            </a:r>
            <a:r>
              <a:rPr spc="-5" dirty="0">
                <a:latin typeface="Arial"/>
                <a:cs typeface="Arial"/>
              </a:rPr>
              <a:t>kịch </a:t>
            </a:r>
            <a:r>
              <a:rPr spc="-11" dirty="0">
                <a:latin typeface="Arial"/>
                <a:cs typeface="Arial"/>
              </a:rPr>
              <a:t>bản </a:t>
            </a:r>
            <a:r>
              <a:rPr spc="-5" dirty="0">
                <a:latin typeface="Arial"/>
                <a:cs typeface="Arial"/>
              </a:rPr>
              <a:t>không còn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 err="1">
                <a:latin typeface="Arial"/>
                <a:cs typeface="Arial"/>
              </a:rPr>
              <a:t>thiết</a:t>
            </a:r>
            <a:r>
              <a:rPr spc="279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vì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nó</a:t>
            </a:r>
            <a:r>
              <a:rPr spc="-5" dirty="0">
                <a:latin typeface="Arial"/>
                <a:cs typeface="Arial"/>
              </a:rPr>
              <a:t> là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chọn.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7474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44974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Thẻ </a:t>
            </a:r>
            <a:r>
              <a:rPr spc="-11" dirty="0"/>
              <a:t>&lt;Script&gt;</a:t>
            </a:r>
            <a:r>
              <a:rPr spc="-100" dirty="0"/>
              <a:t> </a:t>
            </a:r>
            <a:r>
              <a:rPr dirty="0"/>
              <a:t>2-2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687156"/>
            <a:ext cx="9291321" cy="3992128"/>
          </a:xfrm>
          <a:prstGeom prst="rect">
            <a:avLst/>
          </a:prstGeom>
        </p:spPr>
        <p:txBody>
          <a:bodyPr vert="horz" wrap="square" lIns="0" tIns="214639" rIns="0" bIns="0" rtlCol="0">
            <a:spAutoFit/>
          </a:bodyPr>
          <a:lstStyle/>
          <a:p>
            <a:pPr marL="341610" indent="-326493">
              <a:spcBef>
                <a:spcPts val="16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5239772" algn="ctr">
              <a:spcBef>
                <a:spcPts val="1321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R="5096175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144957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document.write(“Welcome to the Digital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World”);</a:t>
            </a:r>
            <a:endParaRPr sz="1900" dirty="0">
              <a:latin typeface="Courier New"/>
              <a:cs typeface="Courier New"/>
            </a:endParaRPr>
          </a:p>
          <a:p>
            <a:pPr marR="4949554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  <a:p>
            <a:pPr marR="5241283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 dirty="0">
              <a:latin typeface="Courier New"/>
              <a:cs typeface="Courier New"/>
            </a:endParaRPr>
          </a:p>
          <a:p>
            <a:pPr marR="5096175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 dirty="0">
              <a:latin typeface="Courier New"/>
              <a:cs typeface="Courier New"/>
            </a:endParaRPr>
          </a:p>
          <a:p>
            <a:pPr marR="4951068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.....</a:t>
            </a:r>
            <a:endParaRPr sz="1900" dirty="0">
              <a:latin typeface="Courier New"/>
              <a:cs typeface="Courier New"/>
            </a:endParaRPr>
          </a:p>
          <a:p>
            <a:pPr marR="4951068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5528" y="4344161"/>
            <a:ext cx="9674860" cy="460376"/>
          </a:xfrm>
          <a:custGeom>
            <a:avLst/>
            <a:gdLst/>
            <a:ahLst/>
            <a:cxnLst/>
            <a:rect l="l" t="t" r="r" b="b"/>
            <a:pathLst>
              <a:path w="7256145" h="460375">
                <a:moveTo>
                  <a:pt x="7209789" y="0"/>
                </a:moveTo>
                <a:lnTo>
                  <a:pt x="46024" y="0"/>
                </a:lnTo>
                <a:lnTo>
                  <a:pt x="28107" y="3611"/>
                </a:lnTo>
                <a:lnTo>
                  <a:pt x="13477" y="13462"/>
                </a:lnTo>
                <a:lnTo>
                  <a:pt x="3615" y="28074"/>
                </a:lnTo>
                <a:lnTo>
                  <a:pt x="0" y="45974"/>
                </a:lnTo>
                <a:lnTo>
                  <a:pt x="0" y="414274"/>
                </a:lnTo>
                <a:lnTo>
                  <a:pt x="3615" y="432173"/>
                </a:lnTo>
                <a:lnTo>
                  <a:pt x="13477" y="446786"/>
                </a:lnTo>
                <a:lnTo>
                  <a:pt x="28107" y="456636"/>
                </a:lnTo>
                <a:lnTo>
                  <a:pt x="46024" y="460248"/>
                </a:lnTo>
                <a:lnTo>
                  <a:pt x="7209789" y="460248"/>
                </a:lnTo>
                <a:lnTo>
                  <a:pt x="7227689" y="456636"/>
                </a:lnTo>
                <a:lnTo>
                  <a:pt x="7242302" y="446786"/>
                </a:lnTo>
                <a:lnTo>
                  <a:pt x="7252152" y="432173"/>
                </a:lnTo>
                <a:lnTo>
                  <a:pt x="7255763" y="414274"/>
                </a:lnTo>
                <a:lnTo>
                  <a:pt x="7255763" y="45974"/>
                </a:lnTo>
                <a:lnTo>
                  <a:pt x="7252152" y="28074"/>
                </a:lnTo>
                <a:lnTo>
                  <a:pt x="7242301" y="13462"/>
                </a:lnTo>
                <a:lnTo>
                  <a:pt x="7227689" y="3611"/>
                </a:lnTo>
                <a:lnTo>
                  <a:pt x="720978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528" y="4344161"/>
            <a:ext cx="9674860" cy="460376"/>
          </a:xfrm>
          <a:custGeom>
            <a:avLst/>
            <a:gdLst/>
            <a:ahLst/>
            <a:cxnLst/>
            <a:rect l="l" t="t" r="r" b="b"/>
            <a:pathLst>
              <a:path w="7256145" h="460375">
                <a:moveTo>
                  <a:pt x="0" y="45974"/>
                </a:moveTo>
                <a:lnTo>
                  <a:pt x="3615" y="28074"/>
                </a:lnTo>
                <a:lnTo>
                  <a:pt x="13477" y="13462"/>
                </a:lnTo>
                <a:lnTo>
                  <a:pt x="28107" y="3611"/>
                </a:lnTo>
                <a:lnTo>
                  <a:pt x="46024" y="0"/>
                </a:lnTo>
                <a:lnTo>
                  <a:pt x="7209789" y="0"/>
                </a:lnTo>
                <a:lnTo>
                  <a:pt x="7227689" y="3611"/>
                </a:lnTo>
                <a:lnTo>
                  <a:pt x="7242301" y="13462"/>
                </a:lnTo>
                <a:lnTo>
                  <a:pt x="7252152" y="28074"/>
                </a:lnTo>
                <a:lnTo>
                  <a:pt x="7255763" y="45974"/>
                </a:lnTo>
                <a:lnTo>
                  <a:pt x="7255763" y="414274"/>
                </a:lnTo>
                <a:lnTo>
                  <a:pt x="7252152" y="432173"/>
                </a:lnTo>
                <a:lnTo>
                  <a:pt x="7242302" y="446786"/>
                </a:lnTo>
                <a:lnTo>
                  <a:pt x="7227689" y="456636"/>
                </a:lnTo>
                <a:lnTo>
                  <a:pt x="7209789" y="460248"/>
                </a:lnTo>
                <a:lnTo>
                  <a:pt x="46024" y="460248"/>
                </a:lnTo>
                <a:lnTo>
                  <a:pt x="28107" y="456636"/>
                </a:lnTo>
                <a:lnTo>
                  <a:pt x="13477" y="446786"/>
                </a:lnTo>
                <a:lnTo>
                  <a:pt x="3615" y="432173"/>
                </a:lnTo>
                <a:lnTo>
                  <a:pt x="0" y="414274"/>
                </a:lnTo>
                <a:lnTo>
                  <a:pt x="0" y="45974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7320" y="4421885"/>
            <a:ext cx="9480677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Có hai mục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đích chính của thẻ &lt;script&gt; định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19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62758" y="4804409"/>
            <a:ext cx="841586" cy="417830"/>
          </a:xfrm>
          <a:custGeom>
            <a:avLst/>
            <a:gdLst/>
            <a:ahLst/>
            <a:cxnLst/>
            <a:rect l="l" t="t" r="r" b="b"/>
            <a:pathLst>
              <a:path w="631189" h="417829">
                <a:moveTo>
                  <a:pt x="0" y="0"/>
                </a:moveTo>
                <a:lnTo>
                  <a:pt x="0" y="417702"/>
                </a:lnTo>
                <a:lnTo>
                  <a:pt x="631190" y="41770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6039" y="4982718"/>
            <a:ext cx="8591974" cy="480060"/>
          </a:xfrm>
          <a:custGeom>
            <a:avLst/>
            <a:gdLst/>
            <a:ahLst/>
            <a:cxnLst/>
            <a:rect l="l" t="t" r="r" b="b"/>
            <a:pathLst>
              <a:path w="6443980" h="480060">
                <a:moveTo>
                  <a:pt x="6395466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5"/>
                </a:lnTo>
                <a:lnTo>
                  <a:pt x="0" y="432053"/>
                </a:lnTo>
                <a:lnTo>
                  <a:pt x="3768" y="450752"/>
                </a:lnTo>
                <a:lnTo>
                  <a:pt x="14049" y="466010"/>
                </a:lnTo>
                <a:lnTo>
                  <a:pt x="29307" y="476291"/>
                </a:lnTo>
                <a:lnTo>
                  <a:pt x="48006" y="480059"/>
                </a:lnTo>
                <a:lnTo>
                  <a:pt x="6395466" y="480059"/>
                </a:lnTo>
                <a:lnTo>
                  <a:pt x="6414164" y="476291"/>
                </a:lnTo>
                <a:lnTo>
                  <a:pt x="6429422" y="466010"/>
                </a:lnTo>
                <a:lnTo>
                  <a:pt x="6439703" y="450752"/>
                </a:lnTo>
                <a:lnTo>
                  <a:pt x="6443472" y="432053"/>
                </a:lnTo>
                <a:lnTo>
                  <a:pt x="6443472" y="48005"/>
                </a:lnTo>
                <a:lnTo>
                  <a:pt x="6439703" y="29307"/>
                </a:lnTo>
                <a:lnTo>
                  <a:pt x="6429422" y="14049"/>
                </a:lnTo>
                <a:lnTo>
                  <a:pt x="6414164" y="3768"/>
                </a:lnTo>
                <a:lnTo>
                  <a:pt x="6395466" y="0"/>
                </a:lnTo>
                <a:close/>
              </a:path>
            </a:pathLst>
          </a:custGeom>
          <a:solidFill>
            <a:srgbClr val="E6B8B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06039" y="4982718"/>
            <a:ext cx="8591974" cy="480060"/>
          </a:xfrm>
          <a:custGeom>
            <a:avLst/>
            <a:gdLst/>
            <a:ahLst/>
            <a:cxnLst/>
            <a:rect l="l" t="t" r="r" b="b"/>
            <a:pathLst>
              <a:path w="6443980" h="480060">
                <a:moveTo>
                  <a:pt x="0" y="48005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6395466" y="0"/>
                </a:lnTo>
                <a:lnTo>
                  <a:pt x="6414164" y="3768"/>
                </a:lnTo>
                <a:lnTo>
                  <a:pt x="6429422" y="14049"/>
                </a:lnTo>
                <a:lnTo>
                  <a:pt x="6439703" y="29307"/>
                </a:lnTo>
                <a:lnTo>
                  <a:pt x="6443472" y="48005"/>
                </a:lnTo>
                <a:lnTo>
                  <a:pt x="6443472" y="432053"/>
                </a:lnTo>
                <a:lnTo>
                  <a:pt x="6439703" y="450752"/>
                </a:lnTo>
                <a:lnTo>
                  <a:pt x="6429422" y="466010"/>
                </a:lnTo>
                <a:lnTo>
                  <a:pt x="6414164" y="476291"/>
                </a:lnTo>
                <a:lnTo>
                  <a:pt x="6395466" y="480059"/>
                </a:lnTo>
                <a:lnTo>
                  <a:pt x="48006" y="480059"/>
                </a:lnTo>
                <a:lnTo>
                  <a:pt x="29307" y="476291"/>
                </a:lnTo>
                <a:lnTo>
                  <a:pt x="14049" y="466010"/>
                </a:lnTo>
                <a:lnTo>
                  <a:pt x="3768" y="450752"/>
                </a:lnTo>
                <a:lnTo>
                  <a:pt x="0" y="432053"/>
                </a:lnTo>
                <a:lnTo>
                  <a:pt x="0" y="4800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2758" y="4804409"/>
            <a:ext cx="841586" cy="1080134"/>
          </a:xfrm>
          <a:custGeom>
            <a:avLst/>
            <a:gdLst/>
            <a:ahLst/>
            <a:cxnLst/>
            <a:rect l="l" t="t" r="r" b="b"/>
            <a:pathLst>
              <a:path w="631189" h="1080135">
                <a:moveTo>
                  <a:pt x="0" y="0"/>
                </a:moveTo>
                <a:lnTo>
                  <a:pt x="0" y="1079830"/>
                </a:lnTo>
                <a:lnTo>
                  <a:pt x="631190" y="107983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06039" y="5634989"/>
            <a:ext cx="8615681" cy="500381"/>
          </a:xfrm>
          <a:custGeom>
            <a:avLst/>
            <a:gdLst/>
            <a:ahLst/>
            <a:cxnLst/>
            <a:rect l="l" t="t" r="r" b="b"/>
            <a:pathLst>
              <a:path w="6461759" h="500379">
                <a:moveTo>
                  <a:pt x="6411722" y="0"/>
                </a:moveTo>
                <a:lnTo>
                  <a:pt x="50037" y="0"/>
                </a:lnTo>
                <a:lnTo>
                  <a:pt x="30539" y="3927"/>
                </a:lnTo>
                <a:lnTo>
                  <a:pt x="14636" y="14639"/>
                </a:lnTo>
                <a:lnTo>
                  <a:pt x="3925" y="30528"/>
                </a:lnTo>
                <a:lnTo>
                  <a:pt x="0" y="49987"/>
                </a:lnTo>
                <a:lnTo>
                  <a:pt x="0" y="449884"/>
                </a:lnTo>
                <a:lnTo>
                  <a:pt x="3925" y="469343"/>
                </a:lnTo>
                <a:lnTo>
                  <a:pt x="14636" y="485232"/>
                </a:lnTo>
                <a:lnTo>
                  <a:pt x="30539" y="495944"/>
                </a:lnTo>
                <a:lnTo>
                  <a:pt x="50037" y="499872"/>
                </a:lnTo>
                <a:lnTo>
                  <a:pt x="6411722" y="499872"/>
                </a:lnTo>
                <a:lnTo>
                  <a:pt x="6431220" y="495944"/>
                </a:lnTo>
                <a:lnTo>
                  <a:pt x="6447123" y="485232"/>
                </a:lnTo>
                <a:lnTo>
                  <a:pt x="6457834" y="469343"/>
                </a:lnTo>
                <a:lnTo>
                  <a:pt x="6461760" y="449884"/>
                </a:lnTo>
                <a:lnTo>
                  <a:pt x="6461760" y="49987"/>
                </a:lnTo>
                <a:lnTo>
                  <a:pt x="6457834" y="30528"/>
                </a:lnTo>
                <a:lnTo>
                  <a:pt x="6447123" y="14639"/>
                </a:lnTo>
                <a:lnTo>
                  <a:pt x="6431220" y="3927"/>
                </a:lnTo>
                <a:lnTo>
                  <a:pt x="6411722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6039" y="5634989"/>
            <a:ext cx="8615681" cy="500381"/>
          </a:xfrm>
          <a:custGeom>
            <a:avLst/>
            <a:gdLst/>
            <a:ahLst/>
            <a:cxnLst/>
            <a:rect l="l" t="t" r="r" b="b"/>
            <a:pathLst>
              <a:path w="6461759" h="500379">
                <a:moveTo>
                  <a:pt x="0" y="49987"/>
                </a:moveTo>
                <a:lnTo>
                  <a:pt x="3925" y="30528"/>
                </a:lnTo>
                <a:lnTo>
                  <a:pt x="14636" y="14639"/>
                </a:lnTo>
                <a:lnTo>
                  <a:pt x="30539" y="3927"/>
                </a:lnTo>
                <a:lnTo>
                  <a:pt x="50037" y="0"/>
                </a:lnTo>
                <a:lnTo>
                  <a:pt x="6411722" y="0"/>
                </a:lnTo>
                <a:lnTo>
                  <a:pt x="6431220" y="3927"/>
                </a:lnTo>
                <a:lnTo>
                  <a:pt x="6447123" y="14639"/>
                </a:lnTo>
                <a:lnTo>
                  <a:pt x="6457834" y="30528"/>
                </a:lnTo>
                <a:lnTo>
                  <a:pt x="6461760" y="49987"/>
                </a:lnTo>
                <a:lnTo>
                  <a:pt x="6461760" y="449884"/>
                </a:lnTo>
                <a:lnTo>
                  <a:pt x="6457834" y="469343"/>
                </a:lnTo>
                <a:lnTo>
                  <a:pt x="6447123" y="485232"/>
                </a:lnTo>
                <a:lnTo>
                  <a:pt x="6431220" y="495944"/>
                </a:lnTo>
                <a:lnTo>
                  <a:pt x="6411722" y="499872"/>
                </a:lnTo>
                <a:lnTo>
                  <a:pt x="50037" y="499872"/>
                </a:lnTo>
                <a:lnTo>
                  <a:pt x="30539" y="495944"/>
                </a:lnTo>
                <a:lnTo>
                  <a:pt x="14636" y="485232"/>
                </a:lnTo>
                <a:lnTo>
                  <a:pt x="3925" y="469343"/>
                </a:lnTo>
                <a:lnTo>
                  <a:pt x="0" y="449884"/>
                </a:lnTo>
                <a:lnTo>
                  <a:pt x="0" y="4998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47022" y="5065267"/>
            <a:ext cx="8550991" cy="110710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latin typeface="Calibri"/>
                <a:cs typeface="Calibri"/>
              </a:rPr>
              <a:t>Xác </a:t>
            </a:r>
            <a:r>
              <a:rPr sz="1900" spc="-5" dirty="0">
                <a:latin typeface="Calibri"/>
                <a:cs typeface="Calibri"/>
              </a:rPr>
              <a:t>định một phân khúc </a:t>
            </a:r>
            <a:r>
              <a:rPr sz="1900" spc="-11" dirty="0">
                <a:latin typeface="Calibri"/>
                <a:cs typeface="Calibri"/>
              </a:rPr>
              <a:t>nhất </a:t>
            </a:r>
            <a:r>
              <a:rPr sz="1900" spc="-5" dirty="0">
                <a:latin typeface="Calibri"/>
                <a:cs typeface="Calibri"/>
              </a:rPr>
              <a:t>định kịch bản </a:t>
            </a:r>
            <a:r>
              <a:rPr sz="1900" spc="-11" dirty="0">
                <a:latin typeface="Calibri"/>
                <a:cs typeface="Calibri"/>
              </a:rPr>
              <a:t>trong trang</a:t>
            </a:r>
            <a:r>
              <a:rPr sz="1900" spc="6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HTML.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5871"/>
            <a:r>
              <a:rPr sz="1900" spc="-54" dirty="0">
                <a:latin typeface="Calibri"/>
                <a:cs typeface="Calibri"/>
              </a:rPr>
              <a:t>Tải </a:t>
            </a:r>
            <a:r>
              <a:rPr sz="1900" spc="-5" dirty="0">
                <a:latin typeface="Calibri"/>
                <a:cs typeface="Calibri"/>
              </a:rPr>
              <a:t>một </a:t>
            </a:r>
            <a:r>
              <a:rPr sz="1900" spc="-11" dirty="0">
                <a:latin typeface="Calibri"/>
                <a:cs typeface="Calibri"/>
              </a:rPr>
              <a:t>tập </a:t>
            </a:r>
            <a:r>
              <a:rPr sz="1900" spc="-5" dirty="0">
                <a:latin typeface="Calibri"/>
                <a:cs typeface="Calibri"/>
              </a:rPr>
              <a:t>tin kịch bản </a:t>
            </a:r>
            <a:r>
              <a:rPr sz="1900" spc="-11" dirty="0">
                <a:latin typeface="Calibri"/>
                <a:cs typeface="Calibri"/>
              </a:rPr>
              <a:t>bên</a:t>
            </a:r>
            <a:r>
              <a:rPr sz="1900" spc="71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ngoài.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44120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8656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biến </a:t>
            </a:r>
            <a:r>
              <a:rPr spc="-19" dirty="0"/>
              <a:t>trong</a:t>
            </a:r>
            <a:r>
              <a:rPr spc="-79" dirty="0"/>
              <a:t> </a:t>
            </a:r>
            <a:r>
              <a:rPr spc="-24" dirty="0"/>
              <a:t>JavaScript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2115" y="920497"/>
            <a:ext cx="11351303" cy="789939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2116" y="1996440"/>
            <a:ext cx="11351300" cy="768351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5"/>
                </a:lnTo>
                <a:lnTo>
                  <a:pt x="8253984" y="768095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2116" y="2981706"/>
            <a:ext cx="11351300" cy="706121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8264398" y="0"/>
                </a:moveTo>
                <a:lnTo>
                  <a:pt x="117602" y="0"/>
                </a:lnTo>
                <a:lnTo>
                  <a:pt x="71826" y="9249"/>
                </a:lnTo>
                <a:lnTo>
                  <a:pt x="34445" y="34464"/>
                </a:lnTo>
                <a:lnTo>
                  <a:pt x="9242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9242" y="633763"/>
                </a:lnTo>
                <a:lnTo>
                  <a:pt x="34445" y="671147"/>
                </a:lnTo>
                <a:lnTo>
                  <a:pt x="71826" y="696362"/>
                </a:lnTo>
                <a:lnTo>
                  <a:pt x="117602" y="705612"/>
                </a:lnTo>
                <a:lnTo>
                  <a:pt x="8264398" y="705612"/>
                </a:lnTo>
                <a:lnTo>
                  <a:pt x="8310151" y="696362"/>
                </a:lnTo>
                <a:lnTo>
                  <a:pt x="8347535" y="671147"/>
                </a:lnTo>
                <a:lnTo>
                  <a:pt x="8372750" y="633763"/>
                </a:lnTo>
                <a:lnTo>
                  <a:pt x="8382000" y="588010"/>
                </a:lnTo>
                <a:lnTo>
                  <a:pt x="8382000" y="117602"/>
                </a:lnTo>
                <a:lnTo>
                  <a:pt x="8372750" y="71848"/>
                </a:lnTo>
                <a:lnTo>
                  <a:pt x="8347535" y="34464"/>
                </a:lnTo>
                <a:lnTo>
                  <a:pt x="8310151" y="9249"/>
                </a:lnTo>
                <a:lnTo>
                  <a:pt x="826439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2114" y="4071366"/>
            <a:ext cx="11216031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116" y="5092446"/>
            <a:ext cx="11351300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8255508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39" y="681697"/>
                </a:lnTo>
                <a:lnTo>
                  <a:pt x="37047" y="721904"/>
                </a:lnTo>
                <a:lnTo>
                  <a:pt x="77254" y="749012"/>
                </a:lnTo>
                <a:lnTo>
                  <a:pt x="126492" y="758951"/>
                </a:lnTo>
                <a:lnTo>
                  <a:pt x="8255508" y="758951"/>
                </a:lnTo>
                <a:lnTo>
                  <a:pt x="8304740" y="749012"/>
                </a:lnTo>
                <a:lnTo>
                  <a:pt x="8344947" y="721904"/>
                </a:lnTo>
                <a:lnTo>
                  <a:pt x="8372058" y="681697"/>
                </a:lnTo>
                <a:lnTo>
                  <a:pt x="8382000" y="632459"/>
                </a:lnTo>
                <a:lnTo>
                  <a:pt x="8382000" y="126491"/>
                </a:lnTo>
                <a:lnTo>
                  <a:pt x="8372058" y="77259"/>
                </a:lnTo>
                <a:lnTo>
                  <a:pt x="8344947" y="37052"/>
                </a:lnTo>
                <a:lnTo>
                  <a:pt x="8304740" y="9941"/>
                </a:lnTo>
                <a:lnTo>
                  <a:pt x="825550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2116" y="5092446"/>
            <a:ext cx="11351300" cy="759460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0" y="126491"/>
                </a:moveTo>
                <a:lnTo>
                  <a:pt x="9939" y="77259"/>
                </a:lnTo>
                <a:lnTo>
                  <a:pt x="37047" y="37052"/>
                </a:lnTo>
                <a:lnTo>
                  <a:pt x="77254" y="9941"/>
                </a:lnTo>
                <a:lnTo>
                  <a:pt x="126492" y="0"/>
                </a:lnTo>
                <a:lnTo>
                  <a:pt x="8255508" y="0"/>
                </a:lnTo>
                <a:lnTo>
                  <a:pt x="8304740" y="9941"/>
                </a:lnTo>
                <a:lnTo>
                  <a:pt x="8344947" y="37052"/>
                </a:lnTo>
                <a:lnTo>
                  <a:pt x="8372058" y="77259"/>
                </a:lnTo>
                <a:lnTo>
                  <a:pt x="8382000" y="126491"/>
                </a:lnTo>
                <a:lnTo>
                  <a:pt x="8382000" y="632459"/>
                </a:lnTo>
                <a:lnTo>
                  <a:pt x="8372058" y="681697"/>
                </a:lnTo>
                <a:lnTo>
                  <a:pt x="8344947" y="721904"/>
                </a:lnTo>
                <a:lnTo>
                  <a:pt x="8304740" y="749012"/>
                </a:lnTo>
                <a:lnTo>
                  <a:pt x="8255508" y="758951"/>
                </a:lnTo>
                <a:lnTo>
                  <a:pt x="126492" y="758951"/>
                </a:lnTo>
                <a:lnTo>
                  <a:pt x="77254" y="749012"/>
                </a:lnTo>
                <a:lnTo>
                  <a:pt x="37047" y="721904"/>
                </a:lnTo>
                <a:lnTo>
                  <a:pt x="9939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6619" y="1056627"/>
            <a:ext cx="11199316" cy="478836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0407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biến dùng để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biểu tượng chứa một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mà </a:t>
            </a:r>
            <a:r>
              <a:rPr dirty="0">
                <a:latin typeface="Arial"/>
                <a:cs typeface="Arial"/>
              </a:rPr>
              <a:t>có thể sẽ </a:t>
            </a:r>
            <a:r>
              <a:rPr spc="-5" dirty="0">
                <a:latin typeface="Arial"/>
                <a:cs typeface="Arial"/>
              </a:rPr>
              <a:t>thay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đổi.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8893" marR="91450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dụ, age của một học </a:t>
            </a:r>
            <a:r>
              <a:rPr dirty="0">
                <a:latin typeface="Arial"/>
                <a:cs typeface="Arial"/>
              </a:rPr>
              <a:t>sinh và </a:t>
            </a:r>
            <a:r>
              <a:rPr spc="-5" dirty="0">
                <a:latin typeface="Arial"/>
                <a:cs typeface="Arial"/>
              </a:rPr>
              <a:t>salary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nhân viên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 coi là </a:t>
            </a:r>
            <a:r>
              <a:rPr dirty="0">
                <a:latin typeface="Arial"/>
                <a:cs typeface="Arial"/>
              </a:rPr>
              <a:t>các  </a:t>
            </a:r>
            <a:r>
              <a:rPr spc="-11" dirty="0">
                <a:latin typeface="Arial"/>
                <a:cs typeface="Arial"/>
              </a:rPr>
              <a:t>biến.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 marR="259987">
              <a:lnSpc>
                <a:spcPts val="2225"/>
              </a:lnSpc>
              <a:spcBef>
                <a:spcPts val="1641"/>
              </a:spcBef>
            </a:pPr>
            <a:r>
              <a:rPr spc="-19"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JavaScript, một </a:t>
            </a:r>
            <a:r>
              <a:rPr spc="-11" dirty="0">
                <a:latin typeface="Arial"/>
                <a:cs typeface="Arial"/>
              </a:rPr>
              <a:t>biến </a:t>
            </a:r>
            <a:r>
              <a:rPr spc="-5" dirty="0">
                <a:latin typeface="Arial"/>
                <a:cs typeface="Arial"/>
              </a:rPr>
              <a:t>là một </a:t>
            </a:r>
            <a:r>
              <a:rPr dirty="0">
                <a:latin typeface="Arial"/>
                <a:cs typeface="Arial"/>
              </a:rPr>
              <a:t>vị </a:t>
            </a:r>
            <a:r>
              <a:rPr spc="-5" dirty="0">
                <a:latin typeface="Arial"/>
                <a:cs typeface="Arial"/>
              </a:rPr>
              <a:t>trí duy nhất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bộ nhớ máy tính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để 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một giá </a:t>
            </a:r>
            <a:r>
              <a:rPr dirty="0">
                <a:latin typeface="Arial"/>
                <a:cs typeface="Arial"/>
              </a:rPr>
              <a:t>trị và có </a:t>
            </a:r>
            <a:r>
              <a:rPr spc="-5" dirty="0">
                <a:latin typeface="Arial"/>
                <a:cs typeface="Arial"/>
              </a:rPr>
              <a:t>một tên duy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spcBef>
                <a:spcPts val="1774"/>
              </a:spcBef>
            </a:pPr>
            <a:r>
              <a:rPr dirty="0">
                <a:latin typeface="Arial"/>
                <a:cs typeface="Arial"/>
              </a:rPr>
              <a:t>Tên của </a:t>
            </a:r>
            <a:r>
              <a:rPr spc="-5" dirty="0">
                <a:latin typeface="Arial"/>
                <a:cs typeface="Arial"/>
              </a:rPr>
              <a:t>biến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5" dirty="0">
                <a:latin typeface="Arial"/>
                <a:cs typeface="Arial"/>
              </a:rPr>
              <a:t>đọc 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biến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loại </a:t>
            </a:r>
            <a:r>
              <a:rPr spc="-5" dirty="0">
                <a:latin typeface="Arial"/>
                <a:cs typeface="Arial"/>
              </a:rPr>
              <a:t>dữ </a:t>
            </a:r>
            <a:r>
              <a:rPr spc="-11" dirty="0">
                <a:latin typeface="Arial"/>
                <a:cs typeface="Arial"/>
              </a:rPr>
              <a:t>liệu </a:t>
            </a:r>
            <a:r>
              <a:rPr spc="-5" dirty="0">
                <a:latin typeface="Arial"/>
                <a:cs typeface="Arial"/>
              </a:rPr>
              <a:t>khác </a:t>
            </a:r>
            <a:r>
              <a:rPr spc="-11" dirty="0">
                <a:latin typeface="Arial"/>
                <a:cs typeface="Arial"/>
              </a:rPr>
              <a:t>nhau </a:t>
            </a:r>
            <a:r>
              <a:rPr spc="-5" dirty="0">
                <a:latin typeface="Arial"/>
                <a:cs typeface="Arial"/>
              </a:rPr>
              <a:t>chẳng </a:t>
            </a:r>
            <a:r>
              <a:rPr spc="-11" dirty="0">
                <a:latin typeface="Arial"/>
                <a:cs typeface="Arial"/>
              </a:rPr>
              <a:t>hạn như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nhân</a:t>
            </a:r>
            <a:r>
              <a:rPr spc="26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vật,</a:t>
            </a:r>
            <a:endParaRPr dirty="0">
              <a:latin typeface="Arial"/>
              <a:cs typeface="Arial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số, </a:t>
            </a:r>
            <a:r>
              <a:rPr spc="-5" dirty="0">
                <a:latin typeface="Arial"/>
                <a:cs typeface="Arial"/>
              </a:rPr>
              <a:t>hoặc một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9959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-66017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1-4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8721" y="1163962"/>
            <a:ext cx="3153832" cy="416560"/>
          </a:xfrm>
          <a:custGeom>
            <a:avLst/>
            <a:gdLst/>
            <a:ahLst/>
            <a:cxnLst/>
            <a:rect l="l" t="t" r="r" b="b"/>
            <a:pathLst>
              <a:path w="2365375" h="416560">
                <a:moveTo>
                  <a:pt x="2323591" y="0"/>
                </a:moveTo>
                <a:lnTo>
                  <a:pt x="41605" y="0"/>
                </a:lnTo>
                <a:lnTo>
                  <a:pt x="25412" y="3276"/>
                </a:lnTo>
                <a:lnTo>
                  <a:pt x="12187" y="12207"/>
                </a:lnTo>
                <a:lnTo>
                  <a:pt x="3270" y="25449"/>
                </a:lnTo>
                <a:lnTo>
                  <a:pt x="0" y="41655"/>
                </a:lnTo>
                <a:lnTo>
                  <a:pt x="0" y="374396"/>
                </a:lnTo>
                <a:lnTo>
                  <a:pt x="3270" y="390602"/>
                </a:lnTo>
                <a:lnTo>
                  <a:pt x="12187" y="403844"/>
                </a:lnTo>
                <a:lnTo>
                  <a:pt x="25412" y="412775"/>
                </a:lnTo>
                <a:lnTo>
                  <a:pt x="41605" y="416051"/>
                </a:lnTo>
                <a:lnTo>
                  <a:pt x="2323591" y="416051"/>
                </a:lnTo>
                <a:lnTo>
                  <a:pt x="2339798" y="412775"/>
                </a:lnTo>
                <a:lnTo>
                  <a:pt x="2353040" y="403844"/>
                </a:lnTo>
                <a:lnTo>
                  <a:pt x="2361971" y="390602"/>
                </a:lnTo>
                <a:lnTo>
                  <a:pt x="2365248" y="374396"/>
                </a:lnTo>
                <a:lnTo>
                  <a:pt x="2365248" y="41655"/>
                </a:lnTo>
                <a:lnTo>
                  <a:pt x="2361971" y="25449"/>
                </a:lnTo>
                <a:lnTo>
                  <a:pt x="2353040" y="12207"/>
                </a:lnTo>
                <a:lnTo>
                  <a:pt x="2339798" y="3276"/>
                </a:lnTo>
                <a:lnTo>
                  <a:pt x="2323591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r>
              <a:rPr lang="en-US" smtClean="0">
                <a:solidFill>
                  <a:schemeClr val="bg1"/>
                </a:solidFill>
              </a:rPr>
              <a:t>Trong JavaScript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2248" y="1597534"/>
            <a:ext cx="223520" cy="267970"/>
          </a:xfrm>
          <a:custGeom>
            <a:avLst/>
            <a:gdLst/>
            <a:ahLst/>
            <a:cxnLst/>
            <a:rect l="l" t="t" r="r" b="b"/>
            <a:pathLst>
              <a:path w="167640" h="267969">
                <a:moveTo>
                  <a:pt x="0" y="0"/>
                </a:moveTo>
                <a:lnTo>
                  <a:pt x="0" y="267970"/>
                </a:lnTo>
                <a:lnTo>
                  <a:pt x="167017" y="26797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5767" y="1675258"/>
            <a:ext cx="9501972" cy="379730"/>
          </a:xfrm>
          <a:custGeom>
            <a:avLst/>
            <a:gdLst/>
            <a:ahLst/>
            <a:cxnLst/>
            <a:rect l="l" t="t" r="r" b="b"/>
            <a:pathLst>
              <a:path w="7374890" h="379730">
                <a:moveTo>
                  <a:pt x="7336663" y="0"/>
                </a:moveTo>
                <a:lnTo>
                  <a:pt x="37947" y="0"/>
                </a:lnTo>
                <a:lnTo>
                  <a:pt x="23177" y="2986"/>
                </a:lnTo>
                <a:lnTo>
                  <a:pt x="11115" y="11128"/>
                </a:lnTo>
                <a:lnTo>
                  <a:pt x="2982" y="23199"/>
                </a:lnTo>
                <a:lnTo>
                  <a:pt x="0" y="37973"/>
                </a:lnTo>
                <a:lnTo>
                  <a:pt x="0" y="341502"/>
                </a:lnTo>
                <a:lnTo>
                  <a:pt x="2982" y="356276"/>
                </a:lnTo>
                <a:lnTo>
                  <a:pt x="11115" y="368347"/>
                </a:lnTo>
                <a:lnTo>
                  <a:pt x="23177" y="376489"/>
                </a:lnTo>
                <a:lnTo>
                  <a:pt x="37947" y="379475"/>
                </a:lnTo>
                <a:lnTo>
                  <a:pt x="7336663" y="379475"/>
                </a:lnTo>
                <a:lnTo>
                  <a:pt x="7351436" y="376489"/>
                </a:lnTo>
                <a:lnTo>
                  <a:pt x="7363507" y="368347"/>
                </a:lnTo>
                <a:lnTo>
                  <a:pt x="7371649" y="356276"/>
                </a:lnTo>
                <a:lnTo>
                  <a:pt x="7374635" y="341502"/>
                </a:lnTo>
                <a:lnTo>
                  <a:pt x="7374635" y="37973"/>
                </a:lnTo>
                <a:lnTo>
                  <a:pt x="7371649" y="23199"/>
                </a:lnTo>
                <a:lnTo>
                  <a:pt x="7363507" y="11128"/>
                </a:lnTo>
                <a:lnTo>
                  <a:pt x="7351436" y="2986"/>
                </a:lnTo>
                <a:lnTo>
                  <a:pt x="7336663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Từ  khóa var được sử dụng để tạo ra một biến bằng cách cấp phát bộ nhớ cho nó</a:t>
            </a:r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5767" y="1675258"/>
            <a:ext cx="9501972" cy="379730"/>
          </a:xfrm>
          <a:custGeom>
            <a:avLst/>
            <a:gdLst/>
            <a:ahLst/>
            <a:cxnLst/>
            <a:rect l="l" t="t" r="r" b="b"/>
            <a:pathLst>
              <a:path w="7374890" h="379730">
                <a:moveTo>
                  <a:pt x="0" y="37973"/>
                </a:moveTo>
                <a:lnTo>
                  <a:pt x="2982" y="23199"/>
                </a:lnTo>
                <a:lnTo>
                  <a:pt x="11115" y="11128"/>
                </a:lnTo>
                <a:lnTo>
                  <a:pt x="23177" y="2986"/>
                </a:lnTo>
                <a:lnTo>
                  <a:pt x="37947" y="0"/>
                </a:lnTo>
                <a:lnTo>
                  <a:pt x="7336663" y="0"/>
                </a:lnTo>
                <a:lnTo>
                  <a:pt x="7351436" y="2986"/>
                </a:lnTo>
                <a:lnTo>
                  <a:pt x="7363507" y="11128"/>
                </a:lnTo>
                <a:lnTo>
                  <a:pt x="7371649" y="23199"/>
                </a:lnTo>
                <a:lnTo>
                  <a:pt x="7374635" y="37973"/>
                </a:lnTo>
                <a:lnTo>
                  <a:pt x="7374635" y="341502"/>
                </a:lnTo>
                <a:lnTo>
                  <a:pt x="7371649" y="356276"/>
                </a:lnTo>
                <a:lnTo>
                  <a:pt x="7363507" y="368347"/>
                </a:lnTo>
                <a:lnTo>
                  <a:pt x="7351436" y="376489"/>
                </a:lnTo>
                <a:lnTo>
                  <a:pt x="7336663" y="379475"/>
                </a:lnTo>
                <a:lnTo>
                  <a:pt x="37947" y="379475"/>
                </a:lnTo>
                <a:lnTo>
                  <a:pt x="23177" y="376489"/>
                </a:lnTo>
                <a:lnTo>
                  <a:pt x="11115" y="368347"/>
                </a:lnTo>
                <a:lnTo>
                  <a:pt x="2982" y="356276"/>
                </a:lnTo>
                <a:lnTo>
                  <a:pt x="0" y="341502"/>
                </a:lnTo>
                <a:lnTo>
                  <a:pt x="0" y="3797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2249" y="1597535"/>
            <a:ext cx="195580" cy="790576"/>
          </a:xfrm>
          <a:custGeom>
            <a:avLst/>
            <a:gdLst/>
            <a:ahLst/>
            <a:cxnLst/>
            <a:rect l="l" t="t" r="r" b="b"/>
            <a:pathLst>
              <a:path w="146684" h="790575">
                <a:moveTo>
                  <a:pt x="0" y="0"/>
                </a:moveTo>
                <a:lnTo>
                  <a:pt x="0" y="790066"/>
                </a:lnTo>
                <a:lnTo>
                  <a:pt x="146215" y="79006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7319" y="2187322"/>
            <a:ext cx="9530420" cy="401321"/>
          </a:xfrm>
          <a:custGeom>
            <a:avLst/>
            <a:gdLst/>
            <a:ahLst/>
            <a:cxnLst/>
            <a:rect l="l" t="t" r="r" b="b"/>
            <a:pathLst>
              <a:path w="7396480" h="401319">
                <a:moveTo>
                  <a:pt x="7355839" y="0"/>
                </a:moveTo>
                <a:lnTo>
                  <a:pt x="40081" y="0"/>
                </a:lnTo>
                <a:lnTo>
                  <a:pt x="24479" y="3145"/>
                </a:lnTo>
                <a:lnTo>
                  <a:pt x="11739" y="11731"/>
                </a:lnTo>
                <a:lnTo>
                  <a:pt x="3149" y="24485"/>
                </a:lnTo>
                <a:lnTo>
                  <a:pt x="0" y="40132"/>
                </a:lnTo>
                <a:lnTo>
                  <a:pt x="0" y="360680"/>
                </a:lnTo>
                <a:lnTo>
                  <a:pt x="3149" y="376326"/>
                </a:lnTo>
                <a:lnTo>
                  <a:pt x="11739" y="389080"/>
                </a:lnTo>
                <a:lnTo>
                  <a:pt x="24479" y="397666"/>
                </a:lnTo>
                <a:lnTo>
                  <a:pt x="40081" y="400812"/>
                </a:lnTo>
                <a:lnTo>
                  <a:pt x="7355839" y="400812"/>
                </a:lnTo>
                <a:lnTo>
                  <a:pt x="7371486" y="397666"/>
                </a:lnTo>
                <a:lnTo>
                  <a:pt x="7384240" y="389080"/>
                </a:lnTo>
                <a:lnTo>
                  <a:pt x="7392826" y="376326"/>
                </a:lnTo>
                <a:lnTo>
                  <a:pt x="7395971" y="360680"/>
                </a:lnTo>
                <a:lnTo>
                  <a:pt x="7395971" y="40132"/>
                </a:lnTo>
                <a:lnTo>
                  <a:pt x="7392826" y="24485"/>
                </a:lnTo>
                <a:lnTo>
                  <a:pt x="7384240" y="11731"/>
                </a:lnTo>
                <a:lnTo>
                  <a:pt x="7371486" y="3145"/>
                </a:lnTo>
                <a:lnTo>
                  <a:pt x="7355839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Một từ khóa là một từ dành riêng chứa một ý nghĩa đặc biệt</a:t>
            </a:r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7319" y="2187322"/>
            <a:ext cx="9530420" cy="401321"/>
          </a:xfrm>
          <a:custGeom>
            <a:avLst/>
            <a:gdLst/>
            <a:ahLst/>
            <a:cxnLst/>
            <a:rect l="l" t="t" r="r" b="b"/>
            <a:pathLst>
              <a:path w="7396480" h="401319">
                <a:moveTo>
                  <a:pt x="0" y="40132"/>
                </a:moveTo>
                <a:lnTo>
                  <a:pt x="3149" y="24485"/>
                </a:lnTo>
                <a:lnTo>
                  <a:pt x="11739" y="11731"/>
                </a:lnTo>
                <a:lnTo>
                  <a:pt x="24479" y="3145"/>
                </a:lnTo>
                <a:lnTo>
                  <a:pt x="40081" y="0"/>
                </a:lnTo>
                <a:lnTo>
                  <a:pt x="7355839" y="0"/>
                </a:lnTo>
                <a:lnTo>
                  <a:pt x="7371486" y="3145"/>
                </a:lnTo>
                <a:lnTo>
                  <a:pt x="7384240" y="11731"/>
                </a:lnTo>
                <a:lnTo>
                  <a:pt x="7392826" y="24485"/>
                </a:lnTo>
                <a:lnTo>
                  <a:pt x="7395971" y="40132"/>
                </a:lnTo>
                <a:lnTo>
                  <a:pt x="7395971" y="360680"/>
                </a:lnTo>
                <a:lnTo>
                  <a:pt x="7392826" y="376326"/>
                </a:lnTo>
                <a:lnTo>
                  <a:pt x="7384240" y="389080"/>
                </a:lnTo>
                <a:lnTo>
                  <a:pt x="7371486" y="397666"/>
                </a:lnTo>
                <a:lnTo>
                  <a:pt x="7355839" y="400812"/>
                </a:lnTo>
                <a:lnTo>
                  <a:pt x="40081" y="400812"/>
                </a:lnTo>
                <a:lnTo>
                  <a:pt x="24479" y="397666"/>
                </a:lnTo>
                <a:lnTo>
                  <a:pt x="11739" y="389080"/>
                </a:lnTo>
                <a:lnTo>
                  <a:pt x="3149" y="376326"/>
                </a:lnTo>
                <a:lnTo>
                  <a:pt x="0" y="360680"/>
                </a:lnTo>
                <a:lnTo>
                  <a:pt x="0" y="40132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2248" y="1597538"/>
            <a:ext cx="263315" cy="1384934"/>
          </a:xfrm>
          <a:custGeom>
            <a:avLst/>
            <a:gdLst/>
            <a:ahLst/>
            <a:cxnLst/>
            <a:rect l="l" t="t" r="r" b="b"/>
            <a:pathLst>
              <a:path w="197484" h="1384935">
                <a:moveTo>
                  <a:pt x="0" y="0"/>
                </a:moveTo>
                <a:lnTo>
                  <a:pt x="0" y="1384553"/>
                </a:lnTo>
                <a:lnTo>
                  <a:pt x="197294" y="1384553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86409" y="2766445"/>
            <a:ext cx="9461331" cy="431801"/>
          </a:xfrm>
          <a:custGeom>
            <a:avLst/>
            <a:gdLst/>
            <a:ahLst/>
            <a:cxnLst/>
            <a:rect l="l" t="t" r="r" b="b"/>
            <a:pathLst>
              <a:path w="7344409" h="431800">
                <a:moveTo>
                  <a:pt x="7300976" y="0"/>
                </a:moveTo>
                <a:lnTo>
                  <a:pt x="43129" y="0"/>
                </a:lnTo>
                <a:lnTo>
                  <a:pt x="26339" y="3389"/>
                </a:lnTo>
                <a:lnTo>
                  <a:pt x="12630" y="12636"/>
                </a:lnTo>
                <a:lnTo>
                  <a:pt x="3388" y="26360"/>
                </a:lnTo>
                <a:lnTo>
                  <a:pt x="0" y="43179"/>
                </a:lnTo>
                <a:lnTo>
                  <a:pt x="0" y="388112"/>
                </a:lnTo>
                <a:lnTo>
                  <a:pt x="3388" y="404931"/>
                </a:lnTo>
                <a:lnTo>
                  <a:pt x="12630" y="418655"/>
                </a:lnTo>
                <a:lnTo>
                  <a:pt x="26339" y="427902"/>
                </a:lnTo>
                <a:lnTo>
                  <a:pt x="43129" y="431291"/>
                </a:lnTo>
                <a:lnTo>
                  <a:pt x="7300976" y="431291"/>
                </a:lnTo>
                <a:lnTo>
                  <a:pt x="7317795" y="427902"/>
                </a:lnTo>
                <a:lnTo>
                  <a:pt x="7331519" y="418655"/>
                </a:lnTo>
                <a:lnTo>
                  <a:pt x="7340766" y="404931"/>
                </a:lnTo>
                <a:lnTo>
                  <a:pt x="7344156" y="388112"/>
                </a:lnTo>
                <a:lnTo>
                  <a:pt x="7344156" y="43179"/>
                </a:lnTo>
                <a:lnTo>
                  <a:pt x="7340766" y="26360"/>
                </a:lnTo>
                <a:lnTo>
                  <a:pt x="7331519" y="12636"/>
                </a:lnTo>
                <a:lnTo>
                  <a:pt x="7317795" y="3389"/>
                </a:lnTo>
                <a:lnTo>
                  <a:pt x="7300976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Biến có thể được khởi tạo tại thời điểm tạo ra các biến hoặc sau đó</a:t>
            </a:r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6409" y="2766445"/>
            <a:ext cx="9461331" cy="431801"/>
          </a:xfrm>
          <a:custGeom>
            <a:avLst/>
            <a:gdLst/>
            <a:ahLst/>
            <a:cxnLst/>
            <a:rect l="l" t="t" r="r" b="b"/>
            <a:pathLst>
              <a:path w="7344409" h="431800">
                <a:moveTo>
                  <a:pt x="0" y="43179"/>
                </a:moveTo>
                <a:lnTo>
                  <a:pt x="3388" y="26360"/>
                </a:lnTo>
                <a:lnTo>
                  <a:pt x="12630" y="12636"/>
                </a:lnTo>
                <a:lnTo>
                  <a:pt x="26339" y="3389"/>
                </a:lnTo>
                <a:lnTo>
                  <a:pt x="43129" y="0"/>
                </a:lnTo>
                <a:lnTo>
                  <a:pt x="7300976" y="0"/>
                </a:lnTo>
                <a:lnTo>
                  <a:pt x="7317795" y="3389"/>
                </a:lnTo>
                <a:lnTo>
                  <a:pt x="7331519" y="12636"/>
                </a:lnTo>
                <a:lnTo>
                  <a:pt x="7340766" y="26360"/>
                </a:lnTo>
                <a:lnTo>
                  <a:pt x="7344156" y="43179"/>
                </a:lnTo>
                <a:lnTo>
                  <a:pt x="7344156" y="388112"/>
                </a:lnTo>
                <a:lnTo>
                  <a:pt x="7340766" y="404931"/>
                </a:lnTo>
                <a:lnTo>
                  <a:pt x="7331519" y="418655"/>
                </a:lnTo>
                <a:lnTo>
                  <a:pt x="7317795" y="427902"/>
                </a:lnTo>
                <a:lnTo>
                  <a:pt x="7300976" y="431291"/>
                </a:lnTo>
                <a:lnTo>
                  <a:pt x="43129" y="431291"/>
                </a:lnTo>
                <a:lnTo>
                  <a:pt x="26339" y="427902"/>
                </a:lnTo>
                <a:lnTo>
                  <a:pt x="12630" y="418655"/>
                </a:lnTo>
                <a:lnTo>
                  <a:pt x="3388" y="404931"/>
                </a:lnTo>
                <a:lnTo>
                  <a:pt x="0" y="388112"/>
                </a:lnTo>
                <a:lnTo>
                  <a:pt x="0" y="4317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2251" y="1597535"/>
            <a:ext cx="228599" cy="1995170"/>
          </a:xfrm>
          <a:custGeom>
            <a:avLst/>
            <a:gdLst/>
            <a:ahLst/>
            <a:cxnLst/>
            <a:rect l="l" t="t" r="r" b="b"/>
            <a:pathLst>
              <a:path w="171450" h="1995170">
                <a:moveTo>
                  <a:pt x="0" y="0"/>
                </a:moveTo>
                <a:lnTo>
                  <a:pt x="0" y="1994662"/>
                </a:lnTo>
                <a:lnTo>
                  <a:pt x="170929" y="199466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49834" y="3377568"/>
            <a:ext cx="9497906" cy="429896"/>
          </a:xfrm>
          <a:custGeom>
            <a:avLst/>
            <a:gdLst/>
            <a:ahLst/>
            <a:cxnLst/>
            <a:rect l="l" t="t" r="r" b="b"/>
            <a:pathLst>
              <a:path w="7123430" h="429895">
                <a:moveTo>
                  <a:pt x="7080250" y="0"/>
                </a:moveTo>
                <a:lnTo>
                  <a:pt x="42976" y="0"/>
                </a:lnTo>
                <a:lnTo>
                  <a:pt x="26247" y="3385"/>
                </a:lnTo>
                <a:lnTo>
                  <a:pt x="12587" y="12604"/>
                </a:lnTo>
                <a:lnTo>
                  <a:pt x="3377" y="26253"/>
                </a:lnTo>
                <a:lnTo>
                  <a:pt x="0" y="42925"/>
                </a:lnTo>
                <a:lnTo>
                  <a:pt x="0" y="386841"/>
                </a:lnTo>
                <a:lnTo>
                  <a:pt x="3377" y="403514"/>
                </a:lnTo>
                <a:lnTo>
                  <a:pt x="12587" y="417163"/>
                </a:lnTo>
                <a:lnTo>
                  <a:pt x="26247" y="426382"/>
                </a:lnTo>
                <a:lnTo>
                  <a:pt x="42976" y="429767"/>
                </a:lnTo>
                <a:lnTo>
                  <a:pt x="7080250" y="429767"/>
                </a:lnTo>
                <a:lnTo>
                  <a:pt x="7096922" y="426382"/>
                </a:lnTo>
                <a:lnTo>
                  <a:pt x="7110571" y="417163"/>
                </a:lnTo>
                <a:lnTo>
                  <a:pt x="7119790" y="403514"/>
                </a:lnTo>
                <a:lnTo>
                  <a:pt x="7123176" y="386841"/>
                </a:lnTo>
                <a:lnTo>
                  <a:pt x="7123176" y="42925"/>
                </a:lnTo>
                <a:lnTo>
                  <a:pt x="7119790" y="26253"/>
                </a:lnTo>
                <a:lnTo>
                  <a:pt x="7110571" y="12604"/>
                </a:lnTo>
                <a:lnTo>
                  <a:pt x="7096922" y="3385"/>
                </a:lnTo>
                <a:lnTo>
                  <a:pt x="7080250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Khởi tạo là gán giá trị cho một biến</a:t>
            </a:r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49834" y="3377568"/>
            <a:ext cx="9497906" cy="429896"/>
          </a:xfrm>
          <a:custGeom>
            <a:avLst/>
            <a:gdLst/>
            <a:ahLst/>
            <a:cxnLst/>
            <a:rect l="l" t="t" r="r" b="b"/>
            <a:pathLst>
              <a:path w="7123430" h="429895">
                <a:moveTo>
                  <a:pt x="0" y="42925"/>
                </a:moveTo>
                <a:lnTo>
                  <a:pt x="3377" y="26253"/>
                </a:lnTo>
                <a:lnTo>
                  <a:pt x="12587" y="12604"/>
                </a:lnTo>
                <a:lnTo>
                  <a:pt x="26247" y="3385"/>
                </a:lnTo>
                <a:lnTo>
                  <a:pt x="42976" y="0"/>
                </a:lnTo>
                <a:lnTo>
                  <a:pt x="7080250" y="0"/>
                </a:lnTo>
                <a:lnTo>
                  <a:pt x="7096922" y="3385"/>
                </a:lnTo>
                <a:lnTo>
                  <a:pt x="7110571" y="12604"/>
                </a:lnTo>
                <a:lnTo>
                  <a:pt x="7119790" y="26253"/>
                </a:lnTo>
                <a:lnTo>
                  <a:pt x="7123176" y="42925"/>
                </a:lnTo>
                <a:lnTo>
                  <a:pt x="7123176" y="386841"/>
                </a:lnTo>
                <a:lnTo>
                  <a:pt x="7119790" y="403514"/>
                </a:lnTo>
                <a:lnTo>
                  <a:pt x="7110571" y="417163"/>
                </a:lnTo>
                <a:lnTo>
                  <a:pt x="7096922" y="426382"/>
                </a:lnTo>
                <a:lnTo>
                  <a:pt x="7080250" y="429767"/>
                </a:lnTo>
                <a:lnTo>
                  <a:pt x="42976" y="429767"/>
                </a:lnTo>
                <a:lnTo>
                  <a:pt x="26247" y="426382"/>
                </a:lnTo>
                <a:lnTo>
                  <a:pt x="12587" y="417163"/>
                </a:lnTo>
                <a:lnTo>
                  <a:pt x="3377" y="403514"/>
                </a:lnTo>
                <a:lnTo>
                  <a:pt x="0" y="386841"/>
                </a:lnTo>
                <a:lnTo>
                  <a:pt x="0" y="4292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2251" y="1597534"/>
            <a:ext cx="228599" cy="2595881"/>
          </a:xfrm>
          <a:custGeom>
            <a:avLst/>
            <a:gdLst/>
            <a:ahLst/>
            <a:cxnLst/>
            <a:rect l="l" t="t" r="r" b="b"/>
            <a:pathLst>
              <a:path w="171450" h="2595879">
                <a:moveTo>
                  <a:pt x="0" y="0"/>
                </a:moveTo>
                <a:lnTo>
                  <a:pt x="0" y="2595626"/>
                </a:lnTo>
                <a:lnTo>
                  <a:pt x="170929" y="25956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49834" y="3890365"/>
            <a:ext cx="9497906" cy="466726"/>
          </a:xfrm>
          <a:custGeom>
            <a:avLst/>
            <a:gdLst/>
            <a:ahLst/>
            <a:cxnLst/>
            <a:rect l="l" t="t" r="r" b="b"/>
            <a:pathLst>
              <a:path w="7443470" h="466725">
                <a:moveTo>
                  <a:pt x="7396607" y="0"/>
                </a:moveTo>
                <a:lnTo>
                  <a:pt x="46634" y="0"/>
                </a:lnTo>
                <a:lnTo>
                  <a:pt x="28482" y="3657"/>
                </a:lnTo>
                <a:lnTo>
                  <a:pt x="13658" y="13636"/>
                </a:lnTo>
                <a:lnTo>
                  <a:pt x="3664" y="28449"/>
                </a:lnTo>
                <a:lnTo>
                  <a:pt x="0" y="46609"/>
                </a:lnTo>
                <a:lnTo>
                  <a:pt x="0" y="419735"/>
                </a:lnTo>
                <a:lnTo>
                  <a:pt x="3664" y="437894"/>
                </a:lnTo>
                <a:lnTo>
                  <a:pt x="13658" y="452707"/>
                </a:lnTo>
                <a:lnTo>
                  <a:pt x="28482" y="462686"/>
                </a:lnTo>
                <a:lnTo>
                  <a:pt x="46634" y="466344"/>
                </a:lnTo>
                <a:lnTo>
                  <a:pt x="7396607" y="466344"/>
                </a:lnTo>
                <a:lnTo>
                  <a:pt x="7414766" y="462686"/>
                </a:lnTo>
                <a:lnTo>
                  <a:pt x="7429579" y="452707"/>
                </a:lnTo>
                <a:lnTo>
                  <a:pt x="7439558" y="437894"/>
                </a:lnTo>
                <a:lnTo>
                  <a:pt x="7443216" y="419735"/>
                </a:lnTo>
                <a:lnTo>
                  <a:pt x="7443216" y="46609"/>
                </a:lnTo>
                <a:lnTo>
                  <a:pt x="7439558" y="28449"/>
                </a:lnTo>
                <a:lnTo>
                  <a:pt x="7429579" y="13636"/>
                </a:lnTo>
                <a:lnTo>
                  <a:pt x="7414766" y="3657"/>
                </a:lnTo>
                <a:lnTo>
                  <a:pt x="7396607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Một khi biến được khởi tạo, bạn có thể thay đổi giá trị của một biến theo yêu cầu</a:t>
            </a:r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9834" y="3890365"/>
            <a:ext cx="9497906" cy="466726"/>
          </a:xfrm>
          <a:custGeom>
            <a:avLst/>
            <a:gdLst/>
            <a:ahLst/>
            <a:cxnLst/>
            <a:rect l="l" t="t" r="r" b="b"/>
            <a:pathLst>
              <a:path w="7443470" h="466725">
                <a:moveTo>
                  <a:pt x="0" y="46609"/>
                </a:moveTo>
                <a:lnTo>
                  <a:pt x="3664" y="28449"/>
                </a:lnTo>
                <a:lnTo>
                  <a:pt x="13658" y="13636"/>
                </a:lnTo>
                <a:lnTo>
                  <a:pt x="28482" y="3657"/>
                </a:lnTo>
                <a:lnTo>
                  <a:pt x="46634" y="0"/>
                </a:lnTo>
                <a:lnTo>
                  <a:pt x="7396607" y="0"/>
                </a:lnTo>
                <a:lnTo>
                  <a:pt x="7414766" y="3657"/>
                </a:lnTo>
                <a:lnTo>
                  <a:pt x="7429579" y="13636"/>
                </a:lnTo>
                <a:lnTo>
                  <a:pt x="7439558" y="28449"/>
                </a:lnTo>
                <a:lnTo>
                  <a:pt x="7443216" y="46609"/>
                </a:lnTo>
                <a:lnTo>
                  <a:pt x="7443216" y="419735"/>
                </a:lnTo>
                <a:lnTo>
                  <a:pt x="7439558" y="437894"/>
                </a:lnTo>
                <a:lnTo>
                  <a:pt x="7429579" y="452707"/>
                </a:lnTo>
                <a:lnTo>
                  <a:pt x="7414766" y="462686"/>
                </a:lnTo>
                <a:lnTo>
                  <a:pt x="7396607" y="466344"/>
                </a:lnTo>
                <a:lnTo>
                  <a:pt x="46634" y="466344"/>
                </a:lnTo>
                <a:lnTo>
                  <a:pt x="28482" y="462686"/>
                </a:lnTo>
                <a:lnTo>
                  <a:pt x="13658" y="452707"/>
                </a:lnTo>
                <a:lnTo>
                  <a:pt x="3664" y="437894"/>
                </a:lnTo>
                <a:lnTo>
                  <a:pt x="0" y="419735"/>
                </a:lnTo>
                <a:lnTo>
                  <a:pt x="0" y="46609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2251" y="1597535"/>
            <a:ext cx="228599" cy="3230880"/>
          </a:xfrm>
          <a:custGeom>
            <a:avLst/>
            <a:gdLst/>
            <a:ahLst/>
            <a:cxnLst/>
            <a:rect l="l" t="t" r="r" b="b"/>
            <a:pathLst>
              <a:path w="171450" h="3230879">
                <a:moveTo>
                  <a:pt x="0" y="0"/>
                </a:moveTo>
                <a:lnTo>
                  <a:pt x="0" y="3230499"/>
                </a:lnTo>
                <a:lnTo>
                  <a:pt x="170929" y="323049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49834" y="4527829"/>
            <a:ext cx="9497906" cy="422276"/>
          </a:xfrm>
          <a:custGeom>
            <a:avLst/>
            <a:gdLst/>
            <a:ahLst/>
            <a:cxnLst/>
            <a:rect l="l" t="t" r="r" b="b"/>
            <a:pathLst>
              <a:path w="7347584" h="422275">
                <a:moveTo>
                  <a:pt x="7305040" y="0"/>
                </a:moveTo>
                <a:lnTo>
                  <a:pt x="42214" y="0"/>
                </a:lnTo>
                <a:lnTo>
                  <a:pt x="25781" y="3319"/>
                </a:lnTo>
                <a:lnTo>
                  <a:pt x="12363" y="12366"/>
                </a:lnTo>
                <a:lnTo>
                  <a:pt x="3317" y="25771"/>
                </a:lnTo>
                <a:lnTo>
                  <a:pt x="0" y="42164"/>
                </a:lnTo>
                <a:lnTo>
                  <a:pt x="0" y="379984"/>
                </a:lnTo>
                <a:lnTo>
                  <a:pt x="3317" y="396376"/>
                </a:lnTo>
                <a:lnTo>
                  <a:pt x="12363" y="409781"/>
                </a:lnTo>
                <a:lnTo>
                  <a:pt x="25781" y="418828"/>
                </a:lnTo>
                <a:lnTo>
                  <a:pt x="42214" y="422148"/>
                </a:lnTo>
                <a:lnTo>
                  <a:pt x="7305040" y="422148"/>
                </a:lnTo>
                <a:lnTo>
                  <a:pt x="7321432" y="418828"/>
                </a:lnTo>
                <a:lnTo>
                  <a:pt x="7334837" y="409781"/>
                </a:lnTo>
                <a:lnTo>
                  <a:pt x="7343884" y="396376"/>
                </a:lnTo>
                <a:lnTo>
                  <a:pt x="7347204" y="379984"/>
                </a:lnTo>
                <a:lnTo>
                  <a:pt x="7347204" y="42164"/>
                </a:lnTo>
                <a:lnTo>
                  <a:pt x="7343884" y="25771"/>
                </a:lnTo>
                <a:lnTo>
                  <a:pt x="7334837" y="12366"/>
                </a:lnTo>
                <a:lnTo>
                  <a:pt x="7321432" y="3319"/>
                </a:lnTo>
                <a:lnTo>
                  <a:pt x="7305040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Biến cho phép theo dõi các dữ liệu trong quá trình thực của kịch bản</a:t>
            </a:r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49834" y="4527829"/>
            <a:ext cx="9497906" cy="422276"/>
          </a:xfrm>
          <a:custGeom>
            <a:avLst/>
            <a:gdLst/>
            <a:ahLst/>
            <a:cxnLst/>
            <a:rect l="l" t="t" r="r" b="b"/>
            <a:pathLst>
              <a:path w="7347584" h="422275">
                <a:moveTo>
                  <a:pt x="0" y="42164"/>
                </a:moveTo>
                <a:lnTo>
                  <a:pt x="3317" y="25771"/>
                </a:lnTo>
                <a:lnTo>
                  <a:pt x="12363" y="12366"/>
                </a:lnTo>
                <a:lnTo>
                  <a:pt x="25781" y="3319"/>
                </a:lnTo>
                <a:lnTo>
                  <a:pt x="42214" y="0"/>
                </a:lnTo>
                <a:lnTo>
                  <a:pt x="7305040" y="0"/>
                </a:lnTo>
                <a:lnTo>
                  <a:pt x="7321432" y="3319"/>
                </a:lnTo>
                <a:lnTo>
                  <a:pt x="7334837" y="12366"/>
                </a:lnTo>
                <a:lnTo>
                  <a:pt x="7343884" y="25771"/>
                </a:lnTo>
                <a:lnTo>
                  <a:pt x="7347204" y="42164"/>
                </a:lnTo>
                <a:lnTo>
                  <a:pt x="7347204" y="379984"/>
                </a:lnTo>
                <a:lnTo>
                  <a:pt x="7343884" y="396376"/>
                </a:lnTo>
                <a:lnTo>
                  <a:pt x="7334837" y="409781"/>
                </a:lnTo>
                <a:lnTo>
                  <a:pt x="7321432" y="418828"/>
                </a:lnTo>
                <a:lnTo>
                  <a:pt x="7305040" y="422148"/>
                </a:lnTo>
                <a:lnTo>
                  <a:pt x="42214" y="422148"/>
                </a:lnTo>
                <a:lnTo>
                  <a:pt x="25781" y="418828"/>
                </a:lnTo>
                <a:lnTo>
                  <a:pt x="12363" y="409781"/>
                </a:lnTo>
                <a:lnTo>
                  <a:pt x="3317" y="396376"/>
                </a:lnTo>
                <a:lnTo>
                  <a:pt x="0" y="379984"/>
                </a:lnTo>
                <a:lnTo>
                  <a:pt x="0" y="42164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22251" y="1597538"/>
            <a:ext cx="228599" cy="3815714"/>
          </a:xfrm>
          <a:custGeom>
            <a:avLst/>
            <a:gdLst/>
            <a:ahLst/>
            <a:cxnLst/>
            <a:rect l="l" t="t" r="r" b="b"/>
            <a:pathLst>
              <a:path w="171450" h="3815715">
                <a:moveTo>
                  <a:pt x="0" y="0"/>
                </a:moveTo>
                <a:lnTo>
                  <a:pt x="0" y="3815626"/>
                </a:lnTo>
                <a:lnTo>
                  <a:pt x="170929" y="38156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9834" y="5040047"/>
            <a:ext cx="9497906" cy="443864"/>
          </a:xfrm>
          <a:custGeom>
            <a:avLst/>
            <a:gdLst/>
            <a:ahLst/>
            <a:cxnLst/>
            <a:rect l="l" t="t" r="r" b="b"/>
            <a:pathLst>
              <a:path w="7388859" h="443864">
                <a:moveTo>
                  <a:pt x="7344029" y="0"/>
                </a:moveTo>
                <a:lnTo>
                  <a:pt x="44348" y="0"/>
                </a:lnTo>
                <a:lnTo>
                  <a:pt x="27089" y="3478"/>
                </a:lnTo>
                <a:lnTo>
                  <a:pt x="12992" y="12969"/>
                </a:lnTo>
                <a:lnTo>
                  <a:pt x="3486" y="27056"/>
                </a:lnTo>
                <a:lnTo>
                  <a:pt x="0" y="44323"/>
                </a:lnTo>
                <a:lnTo>
                  <a:pt x="0" y="399135"/>
                </a:lnTo>
                <a:lnTo>
                  <a:pt x="3486" y="416394"/>
                </a:lnTo>
                <a:lnTo>
                  <a:pt x="12992" y="430491"/>
                </a:lnTo>
                <a:lnTo>
                  <a:pt x="27089" y="439997"/>
                </a:lnTo>
                <a:lnTo>
                  <a:pt x="44348" y="443484"/>
                </a:lnTo>
                <a:lnTo>
                  <a:pt x="7344029" y="443484"/>
                </a:lnTo>
                <a:lnTo>
                  <a:pt x="7361295" y="439997"/>
                </a:lnTo>
                <a:lnTo>
                  <a:pt x="7375382" y="430491"/>
                </a:lnTo>
                <a:lnTo>
                  <a:pt x="7384873" y="416394"/>
                </a:lnTo>
                <a:lnTo>
                  <a:pt x="7388352" y="399135"/>
                </a:lnTo>
                <a:lnTo>
                  <a:pt x="7388352" y="44323"/>
                </a:lnTo>
                <a:lnTo>
                  <a:pt x="7384873" y="27056"/>
                </a:lnTo>
                <a:lnTo>
                  <a:pt x="7375382" y="12969"/>
                </a:lnTo>
                <a:lnTo>
                  <a:pt x="7361295" y="3478"/>
                </a:lnTo>
                <a:lnTo>
                  <a:pt x="7344029" y="0"/>
                </a:lnTo>
                <a:close/>
              </a:path>
            </a:pathLst>
          </a:custGeom>
          <a:solidFill>
            <a:srgbClr val="FFFF99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Trong khi đề cập đến một biến, bạn đang đề cập đến giá trị của biến đó</a:t>
            </a:r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9834" y="5040047"/>
            <a:ext cx="9497906" cy="443864"/>
          </a:xfrm>
          <a:custGeom>
            <a:avLst/>
            <a:gdLst/>
            <a:ahLst/>
            <a:cxnLst/>
            <a:rect l="l" t="t" r="r" b="b"/>
            <a:pathLst>
              <a:path w="7388859" h="443864">
                <a:moveTo>
                  <a:pt x="0" y="44323"/>
                </a:moveTo>
                <a:lnTo>
                  <a:pt x="3486" y="27056"/>
                </a:lnTo>
                <a:lnTo>
                  <a:pt x="12992" y="12969"/>
                </a:lnTo>
                <a:lnTo>
                  <a:pt x="27089" y="3478"/>
                </a:lnTo>
                <a:lnTo>
                  <a:pt x="44348" y="0"/>
                </a:lnTo>
                <a:lnTo>
                  <a:pt x="7344029" y="0"/>
                </a:lnTo>
                <a:lnTo>
                  <a:pt x="7361295" y="3478"/>
                </a:lnTo>
                <a:lnTo>
                  <a:pt x="7375382" y="12969"/>
                </a:lnTo>
                <a:lnTo>
                  <a:pt x="7384873" y="27056"/>
                </a:lnTo>
                <a:lnTo>
                  <a:pt x="7388352" y="44323"/>
                </a:lnTo>
                <a:lnTo>
                  <a:pt x="7388352" y="399135"/>
                </a:lnTo>
                <a:lnTo>
                  <a:pt x="7384873" y="416394"/>
                </a:lnTo>
                <a:lnTo>
                  <a:pt x="7375382" y="430491"/>
                </a:lnTo>
                <a:lnTo>
                  <a:pt x="7361295" y="439997"/>
                </a:lnTo>
                <a:lnTo>
                  <a:pt x="7344029" y="443484"/>
                </a:lnTo>
                <a:lnTo>
                  <a:pt x="44348" y="443484"/>
                </a:lnTo>
                <a:lnTo>
                  <a:pt x="27089" y="439997"/>
                </a:lnTo>
                <a:lnTo>
                  <a:pt x="12992" y="430491"/>
                </a:lnTo>
                <a:lnTo>
                  <a:pt x="3486" y="416394"/>
                </a:lnTo>
                <a:lnTo>
                  <a:pt x="0" y="399135"/>
                </a:lnTo>
                <a:lnTo>
                  <a:pt x="0" y="4432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2251" y="1597534"/>
            <a:ext cx="228599" cy="4363720"/>
          </a:xfrm>
          <a:custGeom>
            <a:avLst/>
            <a:gdLst/>
            <a:ahLst/>
            <a:cxnLst/>
            <a:rect l="l" t="t" r="r" b="b"/>
            <a:pathLst>
              <a:path w="171450" h="4363720">
                <a:moveTo>
                  <a:pt x="0" y="0"/>
                </a:moveTo>
                <a:lnTo>
                  <a:pt x="0" y="4363453"/>
                </a:lnTo>
                <a:lnTo>
                  <a:pt x="170929" y="4363453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49834" y="5622518"/>
            <a:ext cx="9497906" cy="441960"/>
          </a:xfrm>
          <a:custGeom>
            <a:avLst/>
            <a:gdLst/>
            <a:ahLst/>
            <a:cxnLst/>
            <a:rect l="l" t="t" r="r" b="b"/>
            <a:pathLst>
              <a:path w="7261859" h="441960">
                <a:moveTo>
                  <a:pt x="7217664" y="0"/>
                </a:moveTo>
                <a:lnTo>
                  <a:pt x="44195" y="0"/>
                </a:lnTo>
                <a:lnTo>
                  <a:pt x="26992" y="3473"/>
                </a:lnTo>
                <a:lnTo>
                  <a:pt x="12944" y="12944"/>
                </a:lnTo>
                <a:lnTo>
                  <a:pt x="3473" y="26992"/>
                </a:lnTo>
                <a:lnTo>
                  <a:pt x="0" y="44195"/>
                </a:lnTo>
                <a:lnTo>
                  <a:pt x="0" y="397763"/>
                </a:lnTo>
                <a:lnTo>
                  <a:pt x="3473" y="414967"/>
                </a:lnTo>
                <a:lnTo>
                  <a:pt x="12944" y="429015"/>
                </a:lnTo>
                <a:lnTo>
                  <a:pt x="26992" y="438486"/>
                </a:lnTo>
                <a:lnTo>
                  <a:pt x="44195" y="441959"/>
                </a:lnTo>
                <a:lnTo>
                  <a:pt x="7217664" y="441959"/>
                </a:lnTo>
                <a:lnTo>
                  <a:pt x="7234856" y="438486"/>
                </a:lnTo>
                <a:lnTo>
                  <a:pt x="7248906" y="429015"/>
                </a:lnTo>
                <a:lnTo>
                  <a:pt x="7258383" y="414967"/>
                </a:lnTo>
                <a:lnTo>
                  <a:pt x="7261859" y="397763"/>
                </a:lnTo>
                <a:lnTo>
                  <a:pt x="7261859" y="44195"/>
                </a:lnTo>
                <a:lnTo>
                  <a:pt x="7258383" y="26992"/>
                </a:lnTo>
                <a:lnTo>
                  <a:pt x="7248906" y="12944"/>
                </a:lnTo>
                <a:lnTo>
                  <a:pt x="7234856" y="3473"/>
                </a:lnTo>
                <a:lnTo>
                  <a:pt x="7217664" y="0"/>
                </a:lnTo>
                <a:close/>
              </a:path>
            </a:pathLst>
          </a:custGeom>
          <a:solidFill>
            <a:srgbClr val="92CDDD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Người ta có thể khai báo và khởi tạo nhiều biến trong một câu lệnh đơn</a:t>
            </a:r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49834" y="5622518"/>
            <a:ext cx="9497906" cy="441960"/>
          </a:xfrm>
          <a:custGeom>
            <a:avLst/>
            <a:gdLst/>
            <a:ahLst/>
            <a:cxnLst/>
            <a:rect l="l" t="t" r="r" b="b"/>
            <a:pathLst>
              <a:path w="7261859" h="441960">
                <a:moveTo>
                  <a:pt x="0" y="44195"/>
                </a:moveTo>
                <a:lnTo>
                  <a:pt x="3473" y="26992"/>
                </a:lnTo>
                <a:lnTo>
                  <a:pt x="12944" y="12944"/>
                </a:lnTo>
                <a:lnTo>
                  <a:pt x="26992" y="3473"/>
                </a:lnTo>
                <a:lnTo>
                  <a:pt x="44195" y="0"/>
                </a:lnTo>
                <a:lnTo>
                  <a:pt x="7217664" y="0"/>
                </a:lnTo>
                <a:lnTo>
                  <a:pt x="7234856" y="3473"/>
                </a:lnTo>
                <a:lnTo>
                  <a:pt x="7248906" y="12944"/>
                </a:lnTo>
                <a:lnTo>
                  <a:pt x="7258383" y="26992"/>
                </a:lnTo>
                <a:lnTo>
                  <a:pt x="7261859" y="44195"/>
                </a:lnTo>
                <a:lnTo>
                  <a:pt x="7261859" y="397763"/>
                </a:lnTo>
                <a:lnTo>
                  <a:pt x="7258383" y="414967"/>
                </a:lnTo>
                <a:lnTo>
                  <a:pt x="7248906" y="429015"/>
                </a:lnTo>
                <a:lnTo>
                  <a:pt x="7234856" y="438486"/>
                </a:lnTo>
                <a:lnTo>
                  <a:pt x="7217664" y="441959"/>
                </a:lnTo>
                <a:lnTo>
                  <a:pt x="44195" y="441959"/>
                </a:lnTo>
                <a:lnTo>
                  <a:pt x="26992" y="438486"/>
                </a:lnTo>
                <a:lnTo>
                  <a:pt x="12944" y="429015"/>
                </a:lnTo>
                <a:lnTo>
                  <a:pt x="3473" y="414967"/>
                </a:lnTo>
                <a:lnTo>
                  <a:pt x="0" y="397763"/>
                </a:lnTo>
                <a:lnTo>
                  <a:pt x="0" y="4419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51434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2-4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852297"/>
            <a:ext cx="802809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như 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các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0154" y="1524762"/>
            <a:ext cx="3556000" cy="1752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0154" y="1524762"/>
            <a:ext cx="3556000" cy="1752600"/>
          </a:xfrm>
          <a:custGeom>
            <a:avLst/>
            <a:gdLst/>
            <a:ahLst/>
            <a:cxnLst/>
            <a:rect l="l" t="t" r="r" b="b"/>
            <a:pathLst>
              <a:path w="2667000" h="1752600">
                <a:moveTo>
                  <a:pt x="0" y="438150"/>
                </a:moveTo>
                <a:lnTo>
                  <a:pt x="438150" y="0"/>
                </a:lnTo>
                <a:lnTo>
                  <a:pt x="2667000" y="0"/>
                </a:lnTo>
                <a:lnTo>
                  <a:pt x="2667000" y="1314450"/>
                </a:lnTo>
                <a:lnTo>
                  <a:pt x="2228850" y="1752600"/>
                </a:lnTo>
                <a:lnTo>
                  <a:pt x="0" y="1752600"/>
                </a:lnTo>
                <a:lnTo>
                  <a:pt x="0" y="4381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0154" y="1524762"/>
            <a:ext cx="3556000" cy="438151"/>
          </a:xfrm>
          <a:custGeom>
            <a:avLst/>
            <a:gdLst/>
            <a:ahLst/>
            <a:cxnLst/>
            <a:rect l="l" t="t" r="r" b="b"/>
            <a:pathLst>
              <a:path w="2667000" h="438150">
                <a:moveTo>
                  <a:pt x="0" y="438150"/>
                </a:moveTo>
                <a:lnTo>
                  <a:pt x="2228850" y="438150"/>
                </a:lnTo>
                <a:lnTo>
                  <a:pt x="26670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1952" y="1962911"/>
            <a:ext cx="0" cy="1314450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45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40154" y="2422904"/>
            <a:ext cx="2954867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871" algn="ctr">
              <a:spcBef>
                <a:spcPts val="119"/>
              </a:spcBef>
            </a:pPr>
            <a:r>
              <a:rPr b="1" spc="-11" dirty="0">
                <a:latin typeface="Courier New"/>
                <a:cs typeface="Courier New"/>
              </a:rPr>
              <a:t>name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2062" y="1545081"/>
            <a:ext cx="946573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latin typeface="Courier New"/>
                <a:cs typeface="Courier New"/>
              </a:rPr>
              <a:t>va</a:t>
            </a:r>
            <a:r>
              <a:rPr b="1" spc="-19" dirty="0">
                <a:latin typeface="Courier New"/>
                <a:cs typeface="Courier New"/>
              </a:rPr>
              <a:t>l</a:t>
            </a:r>
            <a:r>
              <a:rPr b="1" spc="-5" dirty="0">
                <a:latin typeface="Courier New"/>
                <a:cs typeface="Courier New"/>
              </a:rPr>
              <a:t>ue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99352" y="1448561"/>
            <a:ext cx="3556000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99352" y="1448561"/>
            <a:ext cx="3556000" cy="1752600"/>
          </a:xfrm>
          <a:custGeom>
            <a:avLst/>
            <a:gdLst/>
            <a:ahLst/>
            <a:cxnLst/>
            <a:rect l="l" t="t" r="r" b="b"/>
            <a:pathLst>
              <a:path w="2667000" h="1752600">
                <a:moveTo>
                  <a:pt x="0" y="438150"/>
                </a:moveTo>
                <a:lnTo>
                  <a:pt x="438150" y="0"/>
                </a:lnTo>
                <a:lnTo>
                  <a:pt x="2667000" y="0"/>
                </a:lnTo>
                <a:lnTo>
                  <a:pt x="2667000" y="1314450"/>
                </a:lnTo>
                <a:lnTo>
                  <a:pt x="2228850" y="1752600"/>
                </a:lnTo>
                <a:lnTo>
                  <a:pt x="0" y="1752600"/>
                </a:lnTo>
                <a:lnTo>
                  <a:pt x="0" y="4381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99352" y="1448561"/>
            <a:ext cx="3556000" cy="438151"/>
          </a:xfrm>
          <a:custGeom>
            <a:avLst/>
            <a:gdLst/>
            <a:ahLst/>
            <a:cxnLst/>
            <a:rect l="l" t="t" r="r" b="b"/>
            <a:pathLst>
              <a:path w="2667000" h="438150">
                <a:moveTo>
                  <a:pt x="0" y="438150"/>
                </a:moveTo>
                <a:lnTo>
                  <a:pt x="2228850" y="438150"/>
                </a:lnTo>
                <a:lnTo>
                  <a:pt x="26670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71153" y="1886711"/>
            <a:ext cx="0" cy="1314450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45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99352" y="2346706"/>
            <a:ext cx="2954867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838908">
              <a:spcBef>
                <a:spcPts val="119"/>
              </a:spcBef>
            </a:pPr>
            <a:r>
              <a:rPr b="1" spc="-11" dirty="0">
                <a:latin typeface="Courier New"/>
                <a:cs typeface="Courier New"/>
              </a:rPr>
              <a:t>studID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3707" y="1514601"/>
            <a:ext cx="582507" cy="2997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latin typeface="Courier New"/>
                <a:cs typeface="Courier New"/>
              </a:rPr>
              <a:t>100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18737" y="1838961"/>
            <a:ext cx="531705" cy="788035"/>
          </a:xfrm>
          <a:custGeom>
            <a:avLst/>
            <a:gdLst/>
            <a:ahLst/>
            <a:cxnLst/>
            <a:rect l="l" t="t" r="r" b="b"/>
            <a:pathLst>
              <a:path w="398779" h="788035">
                <a:moveTo>
                  <a:pt x="89695" y="738377"/>
                </a:moveTo>
                <a:lnTo>
                  <a:pt x="25146" y="738377"/>
                </a:lnTo>
                <a:lnTo>
                  <a:pt x="109093" y="770127"/>
                </a:lnTo>
                <a:lnTo>
                  <a:pt x="107315" y="775207"/>
                </a:lnTo>
                <a:lnTo>
                  <a:pt x="114807" y="787907"/>
                </a:lnTo>
                <a:lnTo>
                  <a:pt x="121030" y="787907"/>
                </a:lnTo>
                <a:lnTo>
                  <a:pt x="126619" y="785367"/>
                </a:lnTo>
                <a:lnTo>
                  <a:pt x="128904" y="781557"/>
                </a:lnTo>
                <a:lnTo>
                  <a:pt x="130937" y="777747"/>
                </a:lnTo>
                <a:lnTo>
                  <a:pt x="141350" y="748537"/>
                </a:lnTo>
                <a:lnTo>
                  <a:pt x="116967" y="748537"/>
                </a:lnTo>
                <a:lnTo>
                  <a:pt x="89695" y="738377"/>
                </a:lnTo>
                <a:close/>
              </a:path>
              <a:path w="398779" h="788035">
                <a:moveTo>
                  <a:pt x="119330" y="662177"/>
                </a:moveTo>
                <a:lnTo>
                  <a:pt x="53467" y="662177"/>
                </a:lnTo>
                <a:lnTo>
                  <a:pt x="118109" y="686307"/>
                </a:lnTo>
                <a:lnTo>
                  <a:pt x="11683" y="709167"/>
                </a:lnTo>
                <a:lnTo>
                  <a:pt x="2413" y="734567"/>
                </a:lnTo>
                <a:lnTo>
                  <a:pt x="380" y="739647"/>
                </a:lnTo>
                <a:lnTo>
                  <a:pt x="0" y="743457"/>
                </a:lnTo>
                <a:lnTo>
                  <a:pt x="1270" y="745997"/>
                </a:lnTo>
                <a:lnTo>
                  <a:pt x="2413" y="749807"/>
                </a:lnTo>
                <a:lnTo>
                  <a:pt x="4572" y="751077"/>
                </a:lnTo>
                <a:lnTo>
                  <a:pt x="7747" y="752347"/>
                </a:lnTo>
                <a:lnTo>
                  <a:pt x="11049" y="753617"/>
                </a:lnTo>
                <a:lnTo>
                  <a:pt x="13970" y="753617"/>
                </a:lnTo>
                <a:lnTo>
                  <a:pt x="19557" y="751077"/>
                </a:lnTo>
                <a:lnTo>
                  <a:pt x="21971" y="747267"/>
                </a:lnTo>
                <a:lnTo>
                  <a:pt x="25146" y="738377"/>
                </a:lnTo>
                <a:lnTo>
                  <a:pt x="89695" y="738377"/>
                </a:lnTo>
                <a:lnTo>
                  <a:pt x="52197" y="724407"/>
                </a:lnTo>
                <a:lnTo>
                  <a:pt x="159003" y="701547"/>
                </a:lnTo>
                <a:lnTo>
                  <a:pt x="166877" y="679957"/>
                </a:lnTo>
                <a:lnTo>
                  <a:pt x="119330" y="662177"/>
                </a:lnTo>
                <a:close/>
              </a:path>
              <a:path w="398779" h="788035">
                <a:moveTo>
                  <a:pt x="132842" y="729487"/>
                </a:moveTo>
                <a:lnTo>
                  <a:pt x="129794" y="729487"/>
                </a:lnTo>
                <a:lnTo>
                  <a:pt x="124205" y="732027"/>
                </a:lnTo>
                <a:lnTo>
                  <a:pt x="121793" y="735837"/>
                </a:lnTo>
                <a:lnTo>
                  <a:pt x="116967" y="748537"/>
                </a:lnTo>
                <a:lnTo>
                  <a:pt x="141350" y="748537"/>
                </a:lnTo>
                <a:lnTo>
                  <a:pt x="143255" y="743457"/>
                </a:lnTo>
                <a:lnTo>
                  <a:pt x="143637" y="739647"/>
                </a:lnTo>
                <a:lnTo>
                  <a:pt x="142494" y="737107"/>
                </a:lnTo>
                <a:lnTo>
                  <a:pt x="141350" y="733297"/>
                </a:lnTo>
                <a:lnTo>
                  <a:pt x="139192" y="732027"/>
                </a:lnTo>
                <a:lnTo>
                  <a:pt x="132842" y="729487"/>
                </a:lnTo>
                <a:close/>
              </a:path>
              <a:path w="398779" h="788035">
                <a:moveTo>
                  <a:pt x="52450" y="622807"/>
                </a:moveTo>
                <a:lnTo>
                  <a:pt x="49402" y="622807"/>
                </a:lnTo>
                <a:lnTo>
                  <a:pt x="46735" y="624077"/>
                </a:lnTo>
                <a:lnTo>
                  <a:pt x="43942" y="625347"/>
                </a:lnTo>
                <a:lnTo>
                  <a:pt x="41528" y="629157"/>
                </a:lnTo>
                <a:lnTo>
                  <a:pt x="27177" y="667257"/>
                </a:lnTo>
                <a:lnTo>
                  <a:pt x="26797" y="671067"/>
                </a:lnTo>
                <a:lnTo>
                  <a:pt x="27940" y="674877"/>
                </a:lnTo>
                <a:lnTo>
                  <a:pt x="29082" y="677417"/>
                </a:lnTo>
                <a:lnTo>
                  <a:pt x="31369" y="679957"/>
                </a:lnTo>
                <a:lnTo>
                  <a:pt x="37719" y="682497"/>
                </a:lnTo>
                <a:lnTo>
                  <a:pt x="40767" y="682497"/>
                </a:lnTo>
                <a:lnTo>
                  <a:pt x="43560" y="679957"/>
                </a:lnTo>
                <a:lnTo>
                  <a:pt x="46354" y="678687"/>
                </a:lnTo>
                <a:lnTo>
                  <a:pt x="48768" y="676147"/>
                </a:lnTo>
                <a:lnTo>
                  <a:pt x="50673" y="671067"/>
                </a:lnTo>
                <a:lnTo>
                  <a:pt x="53467" y="662177"/>
                </a:lnTo>
                <a:lnTo>
                  <a:pt x="119330" y="662177"/>
                </a:lnTo>
                <a:lnTo>
                  <a:pt x="61595" y="640587"/>
                </a:lnTo>
                <a:lnTo>
                  <a:pt x="63246" y="636777"/>
                </a:lnTo>
                <a:lnTo>
                  <a:pt x="63373" y="632967"/>
                </a:lnTo>
                <a:lnTo>
                  <a:pt x="62229" y="630427"/>
                </a:lnTo>
                <a:lnTo>
                  <a:pt x="60959" y="626617"/>
                </a:lnTo>
                <a:lnTo>
                  <a:pt x="58800" y="625347"/>
                </a:lnTo>
                <a:lnTo>
                  <a:pt x="52450" y="622807"/>
                </a:lnTo>
                <a:close/>
              </a:path>
              <a:path w="398779" h="788035">
                <a:moveTo>
                  <a:pt x="194521" y="616457"/>
                </a:moveTo>
                <a:lnTo>
                  <a:pt x="106679" y="616457"/>
                </a:lnTo>
                <a:lnTo>
                  <a:pt x="152780" y="634237"/>
                </a:lnTo>
                <a:lnTo>
                  <a:pt x="158496" y="636777"/>
                </a:lnTo>
                <a:lnTo>
                  <a:pt x="168148" y="636777"/>
                </a:lnTo>
                <a:lnTo>
                  <a:pt x="174498" y="635507"/>
                </a:lnTo>
                <a:lnTo>
                  <a:pt x="180085" y="632967"/>
                </a:lnTo>
                <a:lnTo>
                  <a:pt x="185039" y="629157"/>
                </a:lnTo>
                <a:lnTo>
                  <a:pt x="189865" y="624077"/>
                </a:lnTo>
                <a:lnTo>
                  <a:pt x="193675" y="618997"/>
                </a:lnTo>
                <a:lnTo>
                  <a:pt x="194521" y="616457"/>
                </a:lnTo>
                <a:close/>
              </a:path>
              <a:path w="398779" h="788035">
                <a:moveTo>
                  <a:pt x="93218" y="587247"/>
                </a:moveTo>
                <a:lnTo>
                  <a:pt x="83820" y="612647"/>
                </a:lnTo>
                <a:lnTo>
                  <a:pt x="81915" y="617727"/>
                </a:lnTo>
                <a:lnTo>
                  <a:pt x="81533" y="621537"/>
                </a:lnTo>
                <a:lnTo>
                  <a:pt x="92455" y="632967"/>
                </a:lnTo>
                <a:lnTo>
                  <a:pt x="95376" y="631697"/>
                </a:lnTo>
                <a:lnTo>
                  <a:pt x="98171" y="630427"/>
                </a:lnTo>
                <a:lnTo>
                  <a:pt x="101092" y="629157"/>
                </a:lnTo>
                <a:lnTo>
                  <a:pt x="103377" y="625347"/>
                </a:lnTo>
                <a:lnTo>
                  <a:pt x="106679" y="616457"/>
                </a:lnTo>
                <a:lnTo>
                  <a:pt x="194521" y="616457"/>
                </a:lnTo>
                <a:lnTo>
                  <a:pt x="195368" y="613917"/>
                </a:lnTo>
                <a:lnTo>
                  <a:pt x="165353" y="613917"/>
                </a:lnTo>
                <a:lnTo>
                  <a:pt x="161544" y="612647"/>
                </a:lnTo>
                <a:lnTo>
                  <a:pt x="156972" y="611377"/>
                </a:lnTo>
                <a:lnTo>
                  <a:pt x="93218" y="587247"/>
                </a:lnTo>
                <a:close/>
              </a:path>
              <a:path w="398779" h="788035">
                <a:moveTo>
                  <a:pt x="214883" y="550417"/>
                </a:moveTo>
                <a:lnTo>
                  <a:pt x="131699" y="550417"/>
                </a:lnTo>
                <a:lnTo>
                  <a:pt x="175387" y="565657"/>
                </a:lnTo>
                <a:lnTo>
                  <a:pt x="177165" y="574547"/>
                </a:lnTo>
                <a:lnTo>
                  <a:pt x="177926" y="582167"/>
                </a:lnTo>
                <a:lnTo>
                  <a:pt x="177673" y="593597"/>
                </a:lnTo>
                <a:lnTo>
                  <a:pt x="176783" y="598677"/>
                </a:lnTo>
                <a:lnTo>
                  <a:pt x="175132" y="602487"/>
                </a:lnTo>
                <a:lnTo>
                  <a:pt x="173481" y="607567"/>
                </a:lnTo>
                <a:lnTo>
                  <a:pt x="171196" y="610107"/>
                </a:lnTo>
                <a:lnTo>
                  <a:pt x="168275" y="611377"/>
                </a:lnTo>
                <a:lnTo>
                  <a:pt x="165353" y="613917"/>
                </a:lnTo>
                <a:lnTo>
                  <a:pt x="195368" y="613917"/>
                </a:lnTo>
                <a:lnTo>
                  <a:pt x="196215" y="611377"/>
                </a:lnTo>
                <a:lnTo>
                  <a:pt x="198120" y="607567"/>
                </a:lnTo>
                <a:lnTo>
                  <a:pt x="199390" y="601217"/>
                </a:lnTo>
                <a:lnTo>
                  <a:pt x="200025" y="594867"/>
                </a:lnTo>
                <a:lnTo>
                  <a:pt x="200787" y="589787"/>
                </a:lnTo>
                <a:lnTo>
                  <a:pt x="200787" y="582167"/>
                </a:lnTo>
                <a:lnTo>
                  <a:pt x="200278" y="575817"/>
                </a:lnTo>
                <a:lnTo>
                  <a:pt x="205708" y="575817"/>
                </a:lnTo>
                <a:lnTo>
                  <a:pt x="214756" y="551687"/>
                </a:lnTo>
                <a:lnTo>
                  <a:pt x="214883" y="550417"/>
                </a:lnTo>
                <a:close/>
              </a:path>
              <a:path w="398779" h="788035">
                <a:moveTo>
                  <a:pt x="205708" y="575817"/>
                </a:moveTo>
                <a:lnTo>
                  <a:pt x="200278" y="575817"/>
                </a:lnTo>
                <a:lnTo>
                  <a:pt x="205231" y="577087"/>
                </a:lnTo>
                <a:lnTo>
                  <a:pt x="205708" y="575817"/>
                </a:lnTo>
                <a:close/>
              </a:path>
              <a:path w="398779" h="788035">
                <a:moveTo>
                  <a:pt x="118237" y="519937"/>
                </a:moveTo>
                <a:lnTo>
                  <a:pt x="105409" y="554227"/>
                </a:lnTo>
                <a:lnTo>
                  <a:pt x="105028" y="559307"/>
                </a:lnTo>
                <a:lnTo>
                  <a:pt x="106299" y="561847"/>
                </a:lnTo>
                <a:lnTo>
                  <a:pt x="107442" y="564387"/>
                </a:lnTo>
                <a:lnTo>
                  <a:pt x="109600" y="566927"/>
                </a:lnTo>
                <a:lnTo>
                  <a:pt x="112649" y="568197"/>
                </a:lnTo>
                <a:lnTo>
                  <a:pt x="115950" y="569467"/>
                </a:lnTo>
                <a:lnTo>
                  <a:pt x="118872" y="569467"/>
                </a:lnTo>
                <a:lnTo>
                  <a:pt x="121793" y="566927"/>
                </a:lnTo>
                <a:lnTo>
                  <a:pt x="124587" y="565657"/>
                </a:lnTo>
                <a:lnTo>
                  <a:pt x="126873" y="563117"/>
                </a:lnTo>
                <a:lnTo>
                  <a:pt x="128777" y="558037"/>
                </a:lnTo>
                <a:lnTo>
                  <a:pt x="131699" y="550417"/>
                </a:lnTo>
                <a:lnTo>
                  <a:pt x="214883" y="550417"/>
                </a:lnTo>
                <a:lnTo>
                  <a:pt x="215138" y="547877"/>
                </a:lnTo>
                <a:lnTo>
                  <a:pt x="191770" y="547877"/>
                </a:lnTo>
                <a:lnTo>
                  <a:pt x="118237" y="519937"/>
                </a:lnTo>
                <a:close/>
              </a:path>
              <a:path w="398779" h="788035">
                <a:moveTo>
                  <a:pt x="204343" y="537717"/>
                </a:moveTo>
                <a:lnTo>
                  <a:pt x="201422" y="537717"/>
                </a:lnTo>
                <a:lnTo>
                  <a:pt x="198500" y="538987"/>
                </a:lnTo>
                <a:lnTo>
                  <a:pt x="195706" y="540257"/>
                </a:lnTo>
                <a:lnTo>
                  <a:pt x="193421" y="542797"/>
                </a:lnTo>
                <a:lnTo>
                  <a:pt x="191770" y="547877"/>
                </a:lnTo>
                <a:lnTo>
                  <a:pt x="215138" y="547877"/>
                </a:lnTo>
                <a:lnTo>
                  <a:pt x="213995" y="544067"/>
                </a:lnTo>
                <a:lnTo>
                  <a:pt x="212725" y="541527"/>
                </a:lnTo>
                <a:lnTo>
                  <a:pt x="210693" y="540257"/>
                </a:lnTo>
                <a:lnTo>
                  <a:pt x="204343" y="537717"/>
                </a:lnTo>
                <a:close/>
              </a:path>
              <a:path w="398779" h="788035">
                <a:moveTo>
                  <a:pt x="233552" y="499617"/>
                </a:moveTo>
                <a:lnTo>
                  <a:pt x="150241" y="499617"/>
                </a:lnTo>
                <a:lnTo>
                  <a:pt x="202310" y="519937"/>
                </a:lnTo>
                <a:lnTo>
                  <a:pt x="200659" y="523747"/>
                </a:lnTo>
                <a:lnTo>
                  <a:pt x="200405" y="527557"/>
                </a:lnTo>
                <a:lnTo>
                  <a:pt x="201549" y="530097"/>
                </a:lnTo>
                <a:lnTo>
                  <a:pt x="202819" y="533907"/>
                </a:lnTo>
                <a:lnTo>
                  <a:pt x="204977" y="535177"/>
                </a:lnTo>
                <a:lnTo>
                  <a:pt x="208025" y="536447"/>
                </a:lnTo>
                <a:lnTo>
                  <a:pt x="211327" y="537717"/>
                </a:lnTo>
                <a:lnTo>
                  <a:pt x="214249" y="537717"/>
                </a:lnTo>
                <a:lnTo>
                  <a:pt x="217043" y="536447"/>
                </a:lnTo>
                <a:lnTo>
                  <a:pt x="219964" y="535177"/>
                </a:lnTo>
                <a:lnTo>
                  <a:pt x="222250" y="531367"/>
                </a:lnTo>
                <a:lnTo>
                  <a:pt x="233299" y="502157"/>
                </a:lnTo>
                <a:lnTo>
                  <a:pt x="233552" y="499617"/>
                </a:lnTo>
                <a:close/>
              </a:path>
              <a:path w="398779" h="788035">
                <a:moveTo>
                  <a:pt x="136778" y="470407"/>
                </a:moveTo>
                <a:lnTo>
                  <a:pt x="127253" y="495807"/>
                </a:lnTo>
                <a:lnTo>
                  <a:pt x="126873" y="499617"/>
                </a:lnTo>
                <a:lnTo>
                  <a:pt x="128016" y="503427"/>
                </a:lnTo>
                <a:lnTo>
                  <a:pt x="129285" y="505967"/>
                </a:lnTo>
                <a:lnTo>
                  <a:pt x="131445" y="508507"/>
                </a:lnTo>
                <a:lnTo>
                  <a:pt x="134493" y="509777"/>
                </a:lnTo>
                <a:lnTo>
                  <a:pt x="137668" y="511047"/>
                </a:lnTo>
                <a:lnTo>
                  <a:pt x="140716" y="509777"/>
                </a:lnTo>
                <a:lnTo>
                  <a:pt x="146303" y="507237"/>
                </a:lnTo>
                <a:lnTo>
                  <a:pt x="148590" y="504697"/>
                </a:lnTo>
                <a:lnTo>
                  <a:pt x="150241" y="499617"/>
                </a:lnTo>
                <a:lnTo>
                  <a:pt x="233552" y="499617"/>
                </a:lnTo>
                <a:lnTo>
                  <a:pt x="233679" y="498347"/>
                </a:lnTo>
                <a:lnTo>
                  <a:pt x="210312" y="498347"/>
                </a:lnTo>
                <a:lnTo>
                  <a:pt x="167131" y="481837"/>
                </a:lnTo>
                <a:lnTo>
                  <a:pt x="163702" y="476757"/>
                </a:lnTo>
                <a:lnTo>
                  <a:pt x="161671" y="472947"/>
                </a:lnTo>
                <a:lnTo>
                  <a:pt x="142875" y="472947"/>
                </a:lnTo>
                <a:lnTo>
                  <a:pt x="136778" y="470407"/>
                </a:lnTo>
                <a:close/>
              </a:path>
              <a:path w="398779" h="788035">
                <a:moveTo>
                  <a:pt x="222884" y="486917"/>
                </a:moveTo>
                <a:lnTo>
                  <a:pt x="217043" y="489457"/>
                </a:lnTo>
                <a:lnTo>
                  <a:pt x="214249" y="490727"/>
                </a:lnTo>
                <a:lnTo>
                  <a:pt x="211963" y="493267"/>
                </a:lnTo>
                <a:lnTo>
                  <a:pt x="210312" y="498347"/>
                </a:lnTo>
                <a:lnTo>
                  <a:pt x="233679" y="498347"/>
                </a:lnTo>
                <a:lnTo>
                  <a:pt x="231394" y="491997"/>
                </a:lnTo>
                <a:lnTo>
                  <a:pt x="229234" y="489457"/>
                </a:lnTo>
                <a:lnTo>
                  <a:pt x="222884" y="486917"/>
                </a:lnTo>
                <a:close/>
              </a:path>
              <a:path w="398779" h="788035">
                <a:moveTo>
                  <a:pt x="250190" y="455167"/>
                </a:moveTo>
                <a:lnTo>
                  <a:pt x="167131" y="455167"/>
                </a:lnTo>
                <a:lnTo>
                  <a:pt x="169672" y="456437"/>
                </a:lnTo>
                <a:lnTo>
                  <a:pt x="172847" y="457707"/>
                </a:lnTo>
                <a:lnTo>
                  <a:pt x="240538" y="481837"/>
                </a:lnTo>
                <a:lnTo>
                  <a:pt x="250063" y="456437"/>
                </a:lnTo>
                <a:lnTo>
                  <a:pt x="250190" y="455167"/>
                </a:lnTo>
                <a:close/>
              </a:path>
              <a:path w="398779" h="788035">
                <a:moveTo>
                  <a:pt x="182451" y="387857"/>
                </a:moveTo>
                <a:lnTo>
                  <a:pt x="154304" y="417067"/>
                </a:lnTo>
                <a:lnTo>
                  <a:pt x="154431" y="425957"/>
                </a:lnTo>
                <a:lnTo>
                  <a:pt x="155321" y="431037"/>
                </a:lnTo>
                <a:lnTo>
                  <a:pt x="156972" y="434847"/>
                </a:lnTo>
                <a:lnTo>
                  <a:pt x="152907" y="437387"/>
                </a:lnTo>
                <a:lnTo>
                  <a:pt x="139166" y="458977"/>
                </a:lnTo>
                <a:lnTo>
                  <a:pt x="139573" y="464057"/>
                </a:lnTo>
                <a:lnTo>
                  <a:pt x="140716" y="467867"/>
                </a:lnTo>
                <a:lnTo>
                  <a:pt x="142875" y="472947"/>
                </a:lnTo>
                <a:lnTo>
                  <a:pt x="161671" y="472947"/>
                </a:lnTo>
                <a:lnTo>
                  <a:pt x="160400" y="466597"/>
                </a:lnTo>
                <a:lnTo>
                  <a:pt x="160527" y="464057"/>
                </a:lnTo>
                <a:lnTo>
                  <a:pt x="162305" y="458977"/>
                </a:lnTo>
                <a:lnTo>
                  <a:pt x="163702" y="457707"/>
                </a:lnTo>
                <a:lnTo>
                  <a:pt x="165353" y="456437"/>
                </a:lnTo>
                <a:lnTo>
                  <a:pt x="167131" y="455167"/>
                </a:lnTo>
                <a:lnTo>
                  <a:pt x="250190" y="455167"/>
                </a:lnTo>
                <a:lnTo>
                  <a:pt x="250444" y="452627"/>
                </a:lnTo>
                <a:lnTo>
                  <a:pt x="227075" y="452627"/>
                </a:lnTo>
                <a:lnTo>
                  <a:pt x="183896" y="437387"/>
                </a:lnTo>
                <a:lnTo>
                  <a:pt x="180467" y="431037"/>
                </a:lnTo>
                <a:lnTo>
                  <a:pt x="178307" y="427227"/>
                </a:lnTo>
                <a:lnTo>
                  <a:pt x="177038" y="420877"/>
                </a:lnTo>
                <a:lnTo>
                  <a:pt x="177165" y="418337"/>
                </a:lnTo>
                <a:lnTo>
                  <a:pt x="178943" y="414527"/>
                </a:lnTo>
                <a:lnTo>
                  <a:pt x="180340" y="411987"/>
                </a:lnTo>
                <a:lnTo>
                  <a:pt x="181991" y="411987"/>
                </a:lnTo>
                <a:lnTo>
                  <a:pt x="183642" y="410717"/>
                </a:lnTo>
                <a:lnTo>
                  <a:pt x="266826" y="410717"/>
                </a:lnTo>
                <a:lnTo>
                  <a:pt x="266953" y="409447"/>
                </a:lnTo>
                <a:lnTo>
                  <a:pt x="259079" y="409447"/>
                </a:lnTo>
                <a:lnTo>
                  <a:pt x="255905" y="408177"/>
                </a:lnTo>
                <a:lnTo>
                  <a:pt x="243713" y="408177"/>
                </a:lnTo>
                <a:lnTo>
                  <a:pt x="195706" y="390397"/>
                </a:lnTo>
                <a:lnTo>
                  <a:pt x="182451" y="387857"/>
                </a:lnTo>
                <a:close/>
              </a:path>
              <a:path w="398779" h="788035">
                <a:moveTo>
                  <a:pt x="239649" y="442467"/>
                </a:moveTo>
                <a:lnTo>
                  <a:pt x="236600" y="442467"/>
                </a:lnTo>
                <a:lnTo>
                  <a:pt x="231013" y="445007"/>
                </a:lnTo>
                <a:lnTo>
                  <a:pt x="228726" y="448817"/>
                </a:lnTo>
                <a:lnTo>
                  <a:pt x="227075" y="452627"/>
                </a:lnTo>
                <a:lnTo>
                  <a:pt x="250444" y="452627"/>
                </a:lnTo>
                <a:lnTo>
                  <a:pt x="249174" y="450087"/>
                </a:lnTo>
                <a:lnTo>
                  <a:pt x="248030" y="447547"/>
                </a:lnTo>
                <a:lnTo>
                  <a:pt x="245872" y="445007"/>
                </a:lnTo>
                <a:lnTo>
                  <a:pt x="242697" y="443737"/>
                </a:lnTo>
                <a:lnTo>
                  <a:pt x="239649" y="442467"/>
                </a:lnTo>
                <a:close/>
              </a:path>
              <a:path w="398779" h="788035">
                <a:moveTo>
                  <a:pt x="266826" y="410717"/>
                </a:moveTo>
                <a:lnTo>
                  <a:pt x="186181" y="410717"/>
                </a:lnTo>
                <a:lnTo>
                  <a:pt x="257175" y="437387"/>
                </a:lnTo>
                <a:lnTo>
                  <a:pt x="266700" y="411987"/>
                </a:lnTo>
                <a:lnTo>
                  <a:pt x="266826" y="410717"/>
                </a:lnTo>
                <a:close/>
              </a:path>
              <a:path w="398779" h="788035">
                <a:moveTo>
                  <a:pt x="256158" y="398017"/>
                </a:moveTo>
                <a:lnTo>
                  <a:pt x="253238" y="398017"/>
                </a:lnTo>
                <a:lnTo>
                  <a:pt x="250444" y="399287"/>
                </a:lnTo>
                <a:lnTo>
                  <a:pt x="248638" y="400073"/>
                </a:lnTo>
                <a:lnTo>
                  <a:pt x="250571" y="404367"/>
                </a:lnTo>
                <a:lnTo>
                  <a:pt x="252729" y="406907"/>
                </a:lnTo>
                <a:lnTo>
                  <a:pt x="259079" y="409447"/>
                </a:lnTo>
                <a:lnTo>
                  <a:pt x="262127" y="409447"/>
                </a:lnTo>
                <a:lnTo>
                  <a:pt x="266681" y="407378"/>
                </a:lnTo>
                <a:lnTo>
                  <a:pt x="265810" y="405637"/>
                </a:lnTo>
                <a:lnTo>
                  <a:pt x="264668" y="401827"/>
                </a:lnTo>
                <a:lnTo>
                  <a:pt x="262508" y="400557"/>
                </a:lnTo>
                <a:lnTo>
                  <a:pt x="256158" y="398017"/>
                </a:lnTo>
                <a:close/>
              </a:path>
              <a:path w="398779" h="788035">
                <a:moveTo>
                  <a:pt x="266681" y="407378"/>
                </a:moveTo>
                <a:lnTo>
                  <a:pt x="262127" y="409447"/>
                </a:lnTo>
                <a:lnTo>
                  <a:pt x="266953" y="409447"/>
                </a:lnTo>
                <a:lnTo>
                  <a:pt x="267080" y="408177"/>
                </a:lnTo>
                <a:lnTo>
                  <a:pt x="266681" y="407378"/>
                </a:lnTo>
                <a:close/>
              </a:path>
              <a:path w="398779" h="788035">
                <a:moveTo>
                  <a:pt x="248638" y="400073"/>
                </a:moveTo>
                <a:lnTo>
                  <a:pt x="247523" y="400557"/>
                </a:lnTo>
                <a:lnTo>
                  <a:pt x="245364" y="404367"/>
                </a:lnTo>
                <a:lnTo>
                  <a:pt x="243713" y="408177"/>
                </a:lnTo>
                <a:lnTo>
                  <a:pt x="255905" y="408177"/>
                </a:lnTo>
                <a:lnTo>
                  <a:pt x="252729" y="406907"/>
                </a:lnTo>
                <a:lnTo>
                  <a:pt x="250571" y="404367"/>
                </a:lnTo>
                <a:lnTo>
                  <a:pt x="248638" y="400073"/>
                </a:lnTo>
                <a:close/>
              </a:path>
              <a:path w="398779" h="788035">
                <a:moveTo>
                  <a:pt x="272033" y="398017"/>
                </a:moveTo>
                <a:lnTo>
                  <a:pt x="256158" y="398017"/>
                </a:lnTo>
                <a:lnTo>
                  <a:pt x="262508" y="400557"/>
                </a:lnTo>
                <a:lnTo>
                  <a:pt x="264668" y="401827"/>
                </a:lnTo>
                <a:lnTo>
                  <a:pt x="265810" y="405637"/>
                </a:lnTo>
                <a:lnTo>
                  <a:pt x="266681" y="407378"/>
                </a:lnTo>
                <a:lnTo>
                  <a:pt x="267716" y="406907"/>
                </a:lnTo>
                <a:lnTo>
                  <a:pt x="270001" y="403097"/>
                </a:lnTo>
                <a:lnTo>
                  <a:pt x="272033" y="398017"/>
                </a:lnTo>
                <a:close/>
              </a:path>
              <a:path w="398779" h="788035">
                <a:moveTo>
                  <a:pt x="229042" y="352297"/>
                </a:moveTo>
                <a:lnTo>
                  <a:pt x="159130" y="352297"/>
                </a:lnTo>
                <a:lnTo>
                  <a:pt x="251841" y="386587"/>
                </a:lnTo>
                <a:lnTo>
                  <a:pt x="250571" y="390397"/>
                </a:lnTo>
                <a:lnTo>
                  <a:pt x="248666" y="394207"/>
                </a:lnTo>
                <a:lnTo>
                  <a:pt x="248284" y="399287"/>
                </a:lnTo>
                <a:lnTo>
                  <a:pt x="248638" y="400073"/>
                </a:lnTo>
                <a:lnTo>
                  <a:pt x="250444" y="399287"/>
                </a:lnTo>
                <a:lnTo>
                  <a:pt x="253238" y="398017"/>
                </a:lnTo>
                <a:lnTo>
                  <a:pt x="272033" y="398017"/>
                </a:lnTo>
                <a:lnTo>
                  <a:pt x="281304" y="372617"/>
                </a:lnTo>
                <a:lnTo>
                  <a:pt x="276098" y="371347"/>
                </a:lnTo>
                <a:lnTo>
                  <a:pt x="280797" y="366267"/>
                </a:lnTo>
                <a:lnTo>
                  <a:pt x="284860" y="362457"/>
                </a:lnTo>
                <a:lnTo>
                  <a:pt x="287432" y="358647"/>
                </a:lnTo>
                <a:lnTo>
                  <a:pt x="244221" y="358647"/>
                </a:lnTo>
                <a:lnTo>
                  <a:pt x="236347" y="356107"/>
                </a:lnTo>
                <a:lnTo>
                  <a:pt x="230322" y="353567"/>
                </a:lnTo>
                <a:lnTo>
                  <a:pt x="229042" y="352297"/>
                </a:lnTo>
                <a:close/>
              </a:path>
              <a:path w="398779" h="788035">
                <a:moveTo>
                  <a:pt x="145669" y="321817"/>
                </a:moveTo>
                <a:lnTo>
                  <a:pt x="134366" y="352297"/>
                </a:lnTo>
                <a:lnTo>
                  <a:pt x="133984" y="356107"/>
                </a:lnTo>
                <a:lnTo>
                  <a:pt x="135127" y="359917"/>
                </a:lnTo>
                <a:lnTo>
                  <a:pt x="136398" y="362457"/>
                </a:lnTo>
                <a:lnTo>
                  <a:pt x="138556" y="364997"/>
                </a:lnTo>
                <a:lnTo>
                  <a:pt x="141604" y="366267"/>
                </a:lnTo>
                <a:lnTo>
                  <a:pt x="147827" y="366267"/>
                </a:lnTo>
                <a:lnTo>
                  <a:pt x="153416" y="363727"/>
                </a:lnTo>
                <a:lnTo>
                  <a:pt x="155828" y="359917"/>
                </a:lnTo>
                <a:lnTo>
                  <a:pt x="157733" y="354837"/>
                </a:lnTo>
                <a:lnTo>
                  <a:pt x="159130" y="352297"/>
                </a:lnTo>
                <a:lnTo>
                  <a:pt x="229042" y="352297"/>
                </a:lnTo>
                <a:lnTo>
                  <a:pt x="225202" y="348487"/>
                </a:lnTo>
                <a:lnTo>
                  <a:pt x="220987" y="344677"/>
                </a:lnTo>
                <a:lnTo>
                  <a:pt x="218339" y="339597"/>
                </a:lnTo>
                <a:lnTo>
                  <a:pt x="193801" y="339597"/>
                </a:lnTo>
                <a:lnTo>
                  <a:pt x="145669" y="321817"/>
                </a:lnTo>
                <a:close/>
              </a:path>
              <a:path w="398779" h="788035">
                <a:moveTo>
                  <a:pt x="292852" y="290067"/>
                </a:moveTo>
                <a:lnTo>
                  <a:pt x="253857" y="290067"/>
                </a:lnTo>
                <a:lnTo>
                  <a:pt x="260476" y="292607"/>
                </a:lnTo>
                <a:lnTo>
                  <a:pt x="268224" y="295147"/>
                </a:lnTo>
                <a:lnTo>
                  <a:pt x="273557" y="300227"/>
                </a:lnTo>
                <a:lnTo>
                  <a:pt x="276478" y="307847"/>
                </a:lnTo>
                <a:lnTo>
                  <a:pt x="278048" y="312927"/>
                </a:lnTo>
                <a:lnTo>
                  <a:pt x="278368" y="319277"/>
                </a:lnTo>
                <a:lnTo>
                  <a:pt x="277425" y="326897"/>
                </a:lnTo>
                <a:lnTo>
                  <a:pt x="251714" y="358647"/>
                </a:lnTo>
                <a:lnTo>
                  <a:pt x="287432" y="358647"/>
                </a:lnTo>
                <a:lnTo>
                  <a:pt x="288290" y="357377"/>
                </a:lnTo>
                <a:lnTo>
                  <a:pt x="291719" y="353567"/>
                </a:lnTo>
                <a:lnTo>
                  <a:pt x="294513" y="347217"/>
                </a:lnTo>
                <a:lnTo>
                  <a:pt x="296672" y="342137"/>
                </a:lnTo>
                <a:lnTo>
                  <a:pt x="300055" y="330707"/>
                </a:lnTo>
                <a:lnTo>
                  <a:pt x="301259" y="319277"/>
                </a:lnTo>
                <a:lnTo>
                  <a:pt x="300297" y="307847"/>
                </a:lnTo>
                <a:lnTo>
                  <a:pt x="297179" y="297687"/>
                </a:lnTo>
                <a:lnTo>
                  <a:pt x="292852" y="290067"/>
                </a:lnTo>
                <a:close/>
              </a:path>
              <a:path w="398779" h="788035">
                <a:moveTo>
                  <a:pt x="257010" y="267207"/>
                </a:moveTo>
                <a:lnTo>
                  <a:pt x="246237" y="267207"/>
                </a:lnTo>
                <a:lnTo>
                  <a:pt x="235535" y="268477"/>
                </a:lnTo>
                <a:lnTo>
                  <a:pt x="200485" y="293877"/>
                </a:lnTo>
                <a:lnTo>
                  <a:pt x="192024" y="321817"/>
                </a:lnTo>
                <a:lnTo>
                  <a:pt x="191643" y="326897"/>
                </a:lnTo>
                <a:lnTo>
                  <a:pt x="192277" y="333247"/>
                </a:lnTo>
                <a:lnTo>
                  <a:pt x="193801" y="339597"/>
                </a:lnTo>
                <a:lnTo>
                  <a:pt x="218339" y="339597"/>
                </a:lnTo>
                <a:lnTo>
                  <a:pt x="217677" y="338327"/>
                </a:lnTo>
                <a:lnTo>
                  <a:pt x="215415" y="331977"/>
                </a:lnTo>
                <a:lnTo>
                  <a:pt x="214534" y="325627"/>
                </a:lnTo>
                <a:lnTo>
                  <a:pt x="215034" y="319277"/>
                </a:lnTo>
                <a:lnTo>
                  <a:pt x="216916" y="311657"/>
                </a:lnTo>
                <a:lnTo>
                  <a:pt x="240903" y="290067"/>
                </a:lnTo>
                <a:lnTo>
                  <a:pt x="292852" y="290067"/>
                </a:lnTo>
                <a:lnTo>
                  <a:pt x="292131" y="288797"/>
                </a:lnTo>
                <a:lnTo>
                  <a:pt x="285559" y="281177"/>
                </a:lnTo>
                <a:lnTo>
                  <a:pt x="277463" y="274827"/>
                </a:lnTo>
                <a:lnTo>
                  <a:pt x="267843" y="269747"/>
                </a:lnTo>
                <a:lnTo>
                  <a:pt x="257010" y="267207"/>
                </a:lnTo>
                <a:close/>
              </a:path>
              <a:path w="398779" h="788035">
                <a:moveTo>
                  <a:pt x="299974" y="141859"/>
                </a:moveTo>
                <a:lnTo>
                  <a:pt x="284988" y="142493"/>
                </a:lnTo>
                <a:lnTo>
                  <a:pt x="277114" y="144272"/>
                </a:lnTo>
                <a:lnTo>
                  <a:pt x="270128" y="147447"/>
                </a:lnTo>
                <a:lnTo>
                  <a:pt x="265175" y="149605"/>
                </a:lnTo>
                <a:lnTo>
                  <a:pt x="240538" y="182244"/>
                </a:lnTo>
                <a:lnTo>
                  <a:pt x="236474" y="204104"/>
                </a:lnTo>
                <a:lnTo>
                  <a:pt x="237430" y="215052"/>
                </a:lnTo>
                <a:lnTo>
                  <a:pt x="260609" y="251366"/>
                </a:lnTo>
                <a:lnTo>
                  <a:pt x="291973" y="259810"/>
                </a:lnTo>
                <a:lnTo>
                  <a:pt x="302307" y="258163"/>
                </a:lnTo>
                <a:lnTo>
                  <a:pt x="312547" y="254253"/>
                </a:lnTo>
                <a:lnTo>
                  <a:pt x="321978" y="248247"/>
                </a:lnTo>
                <a:lnTo>
                  <a:pt x="330088" y="240299"/>
                </a:lnTo>
                <a:lnTo>
                  <a:pt x="332362" y="236981"/>
                </a:lnTo>
                <a:lnTo>
                  <a:pt x="289941" y="236981"/>
                </a:lnTo>
                <a:lnTo>
                  <a:pt x="293143" y="228345"/>
                </a:lnTo>
                <a:lnTo>
                  <a:pt x="268604" y="228345"/>
                </a:lnTo>
                <a:lnTo>
                  <a:pt x="263778" y="222757"/>
                </a:lnTo>
                <a:lnTo>
                  <a:pt x="260857" y="216662"/>
                </a:lnTo>
                <a:lnTo>
                  <a:pt x="259715" y="210312"/>
                </a:lnTo>
                <a:lnTo>
                  <a:pt x="258741" y="204104"/>
                </a:lnTo>
                <a:lnTo>
                  <a:pt x="258861" y="202372"/>
                </a:lnTo>
                <a:lnTo>
                  <a:pt x="273812" y="172465"/>
                </a:lnTo>
                <a:lnTo>
                  <a:pt x="278765" y="168275"/>
                </a:lnTo>
                <a:lnTo>
                  <a:pt x="284988" y="165735"/>
                </a:lnTo>
                <a:lnTo>
                  <a:pt x="292353" y="164718"/>
                </a:lnTo>
                <a:lnTo>
                  <a:pt x="316739" y="164718"/>
                </a:lnTo>
                <a:lnTo>
                  <a:pt x="322579" y="148970"/>
                </a:lnTo>
                <a:lnTo>
                  <a:pt x="313563" y="145541"/>
                </a:lnTo>
                <a:lnTo>
                  <a:pt x="306577" y="143001"/>
                </a:lnTo>
                <a:lnTo>
                  <a:pt x="299974" y="141859"/>
                </a:lnTo>
                <a:close/>
              </a:path>
              <a:path w="398779" h="788035">
                <a:moveTo>
                  <a:pt x="341629" y="155955"/>
                </a:moveTo>
                <a:lnTo>
                  <a:pt x="338708" y="155955"/>
                </a:lnTo>
                <a:lnTo>
                  <a:pt x="336042" y="157225"/>
                </a:lnTo>
                <a:lnTo>
                  <a:pt x="333248" y="158368"/>
                </a:lnTo>
                <a:lnTo>
                  <a:pt x="331343" y="160400"/>
                </a:lnTo>
                <a:lnTo>
                  <a:pt x="330326" y="163322"/>
                </a:lnTo>
                <a:lnTo>
                  <a:pt x="329438" y="165353"/>
                </a:lnTo>
                <a:lnTo>
                  <a:pt x="328802" y="169417"/>
                </a:lnTo>
                <a:lnTo>
                  <a:pt x="328010" y="176656"/>
                </a:lnTo>
                <a:lnTo>
                  <a:pt x="326901" y="185572"/>
                </a:lnTo>
                <a:lnTo>
                  <a:pt x="313308" y="225678"/>
                </a:lnTo>
                <a:lnTo>
                  <a:pt x="289941" y="236981"/>
                </a:lnTo>
                <a:lnTo>
                  <a:pt x="332362" y="236981"/>
                </a:lnTo>
                <a:lnTo>
                  <a:pt x="348976" y="194579"/>
                </a:lnTo>
                <a:lnTo>
                  <a:pt x="352171" y="174370"/>
                </a:lnTo>
                <a:lnTo>
                  <a:pt x="352171" y="166624"/>
                </a:lnTo>
                <a:lnTo>
                  <a:pt x="350647" y="162813"/>
                </a:lnTo>
                <a:lnTo>
                  <a:pt x="349503" y="160019"/>
                </a:lnTo>
                <a:lnTo>
                  <a:pt x="347472" y="158114"/>
                </a:lnTo>
                <a:lnTo>
                  <a:pt x="344677" y="157099"/>
                </a:lnTo>
                <a:lnTo>
                  <a:pt x="341629" y="155955"/>
                </a:lnTo>
                <a:close/>
              </a:path>
              <a:path w="398779" h="788035">
                <a:moveTo>
                  <a:pt x="316739" y="164718"/>
                </a:moveTo>
                <a:lnTo>
                  <a:pt x="292353" y="164718"/>
                </a:lnTo>
                <a:lnTo>
                  <a:pt x="268604" y="228345"/>
                </a:lnTo>
                <a:lnTo>
                  <a:pt x="293143" y="228345"/>
                </a:lnTo>
                <a:lnTo>
                  <a:pt x="316739" y="164718"/>
                </a:lnTo>
                <a:close/>
              </a:path>
              <a:path w="398779" h="788035">
                <a:moveTo>
                  <a:pt x="387056" y="87884"/>
                </a:moveTo>
                <a:lnTo>
                  <a:pt x="303275" y="87884"/>
                </a:lnTo>
                <a:lnTo>
                  <a:pt x="355346" y="107187"/>
                </a:lnTo>
                <a:lnTo>
                  <a:pt x="350647" y="120014"/>
                </a:lnTo>
                <a:lnTo>
                  <a:pt x="348742" y="125094"/>
                </a:lnTo>
                <a:lnTo>
                  <a:pt x="348360" y="129159"/>
                </a:lnTo>
                <a:lnTo>
                  <a:pt x="350647" y="135000"/>
                </a:lnTo>
                <a:lnTo>
                  <a:pt x="352805" y="137160"/>
                </a:lnTo>
                <a:lnTo>
                  <a:pt x="359155" y="139445"/>
                </a:lnTo>
                <a:lnTo>
                  <a:pt x="362203" y="139318"/>
                </a:lnTo>
                <a:lnTo>
                  <a:pt x="364998" y="137922"/>
                </a:lnTo>
                <a:lnTo>
                  <a:pt x="367792" y="136398"/>
                </a:lnTo>
                <a:lnTo>
                  <a:pt x="370204" y="133095"/>
                </a:lnTo>
                <a:lnTo>
                  <a:pt x="387056" y="87884"/>
                </a:lnTo>
                <a:close/>
              </a:path>
              <a:path w="398779" h="788035">
                <a:moveTo>
                  <a:pt x="289814" y="58419"/>
                </a:moveTo>
                <a:lnTo>
                  <a:pt x="278923" y="87884"/>
                </a:lnTo>
                <a:lnTo>
                  <a:pt x="277114" y="92710"/>
                </a:lnTo>
                <a:lnTo>
                  <a:pt x="276732" y="96774"/>
                </a:lnTo>
                <a:lnTo>
                  <a:pt x="277875" y="99694"/>
                </a:lnTo>
                <a:lnTo>
                  <a:pt x="279019" y="102742"/>
                </a:lnTo>
                <a:lnTo>
                  <a:pt x="281177" y="104775"/>
                </a:lnTo>
                <a:lnTo>
                  <a:pt x="287527" y="107061"/>
                </a:lnTo>
                <a:lnTo>
                  <a:pt x="290575" y="106934"/>
                </a:lnTo>
                <a:lnTo>
                  <a:pt x="293370" y="105537"/>
                </a:lnTo>
                <a:lnTo>
                  <a:pt x="296164" y="104012"/>
                </a:lnTo>
                <a:lnTo>
                  <a:pt x="298450" y="100711"/>
                </a:lnTo>
                <a:lnTo>
                  <a:pt x="300481" y="95630"/>
                </a:lnTo>
                <a:lnTo>
                  <a:pt x="303275" y="87884"/>
                </a:lnTo>
                <a:lnTo>
                  <a:pt x="387056" y="87884"/>
                </a:lnTo>
                <a:lnTo>
                  <a:pt x="387861" y="85725"/>
                </a:lnTo>
                <a:lnTo>
                  <a:pt x="363347" y="85725"/>
                </a:lnTo>
                <a:lnTo>
                  <a:pt x="331089" y="73787"/>
                </a:lnTo>
                <a:lnTo>
                  <a:pt x="328185" y="65355"/>
                </a:lnTo>
                <a:lnTo>
                  <a:pt x="327554" y="63373"/>
                </a:lnTo>
                <a:lnTo>
                  <a:pt x="303275" y="63373"/>
                </a:lnTo>
                <a:lnTo>
                  <a:pt x="289814" y="58419"/>
                </a:lnTo>
                <a:close/>
              </a:path>
              <a:path w="398779" h="788035">
                <a:moveTo>
                  <a:pt x="387603" y="43687"/>
                </a:moveTo>
                <a:lnTo>
                  <a:pt x="384682" y="43814"/>
                </a:lnTo>
                <a:lnTo>
                  <a:pt x="381889" y="45338"/>
                </a:lnTo>
                <a:lnTo>
                  <a:pt x="379095" y="46736"/>
                </a:lnTo>
                <a:lnTo>
                  <a:pt x="376681" y="50037"/>
                </a:lnTo>
                <a:lnTo>
                  <a:pt x="374747" y="55322"/>
                </a:lnTo>
                <a:lnTo>
                  <a:pt x="363347" y="85725"/>
                </a:lnTo>
                <a:lnTo>
                  <a:pt x="387861" y="85725"/>
                </a:lnTo>
                <a:lnTo>
                  <a:pt x="396240" y="63245"/>
                </a:lnTo>
                <a:lnTo>
                  <a:pt x="398145" y="58038"/>
                </a:lnTo>
                <a:lnTo>
                  <a:pt x="398525" y="53975"/>
                </a:lnTo>
                <a:lnTo>
                  <a:pt x="397366" y="51016"/>
                </a:lnTo>
                <a:lnTo>
                  <a:pt x="396113" y="48132"/>
                </a:lnTo>
                <a:lnTo>
                  <a:pt x="393953" y="46100"/>
                </a:lnTo>
                <a:lnTo>
                  <a:pt x="390905" y="44830"/>
                </a:lnTo>
                <a:lnTo>
                  <a:pt x="387603" y="43687"/>
                </a:lnTo>
                <a:close/>
              </a:path>
              <a:path w="398779" h="788035">
                <a:moveTo>
                  <a:pt x="325247" y="0"/>
                </a:moveTo>
                <a:lnTo>
                  <a:pt x="297942" y="31241"/>
                </a:lnTo>
                <a:lnTo>
                  <a:pt x="298196" y="37337"/>
                </a:lnTo>
                <a:lnTo>
                  <a:pt x="298650" y="42316"/>
                </a:lnTo>
                <a:lnTo>
                  <a:pt x="299640" y="48307"/>
                </a:lnTo>
                <a:lnTo>
                  <a:pt x="301178" y="55322"/>
                </a:lnTo>
                <a:lnTo>
                  <a:pt x="303275" y="63373"/>
                </a:lnTo>
                <a:lnTo>
                  <a:pt x="327554" y="63373"/>
                </a:lnTo>
                <a:lnTo>
                  <a:pt x="325770" y="57769"/>
                </a:lnTo>
                <a:lnTo>
                  <a:pt x="323855" y="51016"/>
                </a:lnTo>
                <a:lnTo>
                  <a:pt x="322400" y="44830"/>
                </a:lnTo>
                <a:lnTo>
                  <a:pt x="320928" y="37718"/>
                </a:lnTo>
                <a:lnTo>
                  <a:pt x="320675" y="32512"/>
                </a:lnTo>
                <a:lnTo>
                  <a:pt x="321818" y="29590"/>
                </a:lnTo>
                <a:lnTo>
                  <a:pt x="322579" y="27304"/>
                </a:lnTo>
                <a:lnTo>
                  <a:pt x="324866" y="25145"/>
                </a:lnTo>
                <a:lnTo>
                  <a:pt x="328675" y="23240"/>
                </a:lnTo>
                <a:lnTo>
                  <a:pt x="332358" y="21209"/>
                </a:lnTo>
                <a:lnTo>
                  <a:pt x="334772" y="18923"/>
                </a:lnTo>
                <a:lnTo>
                  <a:pt x="335788" y="16255"/>
                </a:lnTo>
                <a:lnTo>
                  <a:pt x="336930" y="13335"/>
                </a:lnTo>
                <a:lnTo>
                  <a:pt x="336803" y="10287"/>
                </a:lnTo>
                <a:lnTo>
                  <a:pt x="335406" y="7365"/>
                </a:lnTo>
                <a:lnTo>
                  <a:pt x="334137" y="4444"/>
                </a:lnTo>
                <a:lnTo>
                  <a:pt x="331850" y="2412"/>
                </a:lnTo>
                <a:lnTo>
                  <a:pt x="328802" y="1269"/>
                </a:lnTo>
                <a:lnTo>
                  <a:pt x="325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1038" y="2062100"/>
            <a:ext cx="389467" cy="478155"/>
          </a:xfrm>
          <a:custGeom>
            <a:avLst/>
            <a:gdLst/>
            <a:ahLst/>
            <a:cxnLst/>
            <a:rect l="l" t="t" r="r" b="b"/>
            <a:pathLst>
              <a:path w="292100" h="478155">
                <a:moveTo>
                  <a:pt x="14350" y="420417"/>
                </a:moveTo>
                <a:lnTo>
                  <a:pt x="10287" y="420417"/>
                </a:lnTo>
                <a:lnTo>
                  <a:pt x="7366" y="421687"/>
                </a:lnTo>
                <a:lnTo>
                  <a:pt x="4445" y="421687"/>
                </a:lnTo>
                <a:lnTo>
                  <a:pt x="2412" y="424227"/>
                </a:lnTo>
                <a:lnTo>
                  <a:pt x="1270" y="428037"/>
                </a:lnTo>
                <a:lnTo>
                  <a:pt x="0" y="430577"/>
                </a:lnTo>
                <a:lnTo>
                  <a:pt x="11557" y="443277"/>
                </a:lnTo>
                <a:lnTo>
                  <a:pt x="30861" y="450897"/>
                </a:lnTo>
                <a:lnTo>
                  <a:pt x="28067" y="458517"/>
                </a:lnTo>
                <a:lnTo>
                  <a:pt x="26162" y="463597"/>
                </a:lnTo>
                <a:lnTo>
                  <a:pt x="25781" y="467407"/>
                </a:lnTo>
                <a:lnTo>
                  <a:pt x="28067" y="473757"/>
                </a:lnTo>
                <a:lnTo>
                  <a:pt x="30225" y="476297"/>
                </a:lnTo>
                <a:lnTo>
                  <a:pt x="33400" y="476297"/>
                </a:lnTo>
                <a:lnTo>
                  <a:pt x="36575" y="477567"/>
                </a:lnTo>
                <a:lnTo>
                  <a:pt x="39624" y="477567"/>
                </a:lnTo>
                <a:lnTo>
                  <a:pt x="45212" y="475027"/>
                </a:lnTo>
                <a:lnTo>
                  <a:pt x="47625" y="471217"/>
                </a:lnTo>
                <a:lnTo>
                  <a:pt x="49530" y="466137"/>
                </a:lnTo>
                <a:lnTo>
                  <a:pt x="52324" y="458517"/>
                </a:lnTo>
                <a:lnTo>
                  <a:pt x="139319" y="458517"/>
                </a:lnTo>
                <a:lnTo>
                  <a:pt x="140247" y="457247"/>
                </a:lnTo>
                <a:lnTo>
                  <a:pt x="141253" y="454707"/>
                </a:lnTo>
                <a:lnTo>
                  <a:pt x="107950" y="454707"/>
                </a:lnTo>
                <a:lnTo>
                  <a:pt x="103378" y="453437"/>
                </a:lnTo>
                <a:lnTo>
                  <a:pt x="60325" y="436927"/>
                </a:lnTo>
                <a:lnTo>
                  <a:pt x="63177" y="429307"/>
                </a:lnTo>
                <a:lnTo>
                  <a:pt x="38862" y="429307"/>
                </a:lnTo>
                <a:lnTo>
                  <a:pt x="19558" y="421687"/>
                </a:lnTo>
                <a:lnTo>
                  <a:pt x="14350" y="420417"/>
                </a:lnTo>
                <a:close/>
              </a:path>
              <a:path w="292100" h="478155">
                <a:moveTo>
                  <a:pt x="139319" y="458517"/>
                </a:moveTo>
                <a:lnTo>
                  <a:pt x="52324" y="458517"/>
                </a:lnTo>
                <a:lnTo>
                  <a:pt x="99568" y="476297"/>
                </a:lnTo>
                <a:lnTo>
                  <a:pt x="105832" y="477567"/>
                </a:lnTo>
                <a:lnTo>
                  <a:pt x="112061" y="477567"/>
                </a:lnTo>
                <a:lnTo>
                  <a:pt x="139319" y="458517"/>
                </a:lnTo>
                <a:close/>
              </a:path>
              <a:path w="292100" h="478155">
                <a:moveTo>
                  <a:pt x="139065" y="389937"/>
                </a:moveTo>
                <a:lnTo>
                  <a:pt x="136144" y="389937"/>
                </a:lnTo>
                <a:lnTo>
                  <a:pt x="133350" y="391207"/>
                </a:lnTo>
                <a:lnTo>
                  <a:pt x="130429" y="392477"/>
                </a:lnTo>
                <a:lnTo>
                  <a:pt x="128524" y="395017"/>
                </a:lnTo>
                <a:lnTo>
                  <a:pt x="126746" y="398827"/>
                </a:lnTo>
                <a:lnTo>
                  <a:pt x="126746" y="403907"/>
                </a:lnTo>
                <a:lnTo>
                  <a:pt x="127000" y="406447"/>
                </a:lnTo>
                <a:lnTo>
                  <a:pt x="127452" y="415337"/>
                </a:lnTo>
                <a:lnTo>
                  <a:pt x="116840" y="452167"/>
                </a:lnTo>
                <a:lnTo>
                  <a:pt x="113537" y="453437"/>
                </a:lnTo>
                <a:lnTo>
                  <a:pt x="111379" y="454707"/>
                </a:lnTo>
                <a:lnTo>
                  <a:pt x="141253" y="454707"/>
                </a:lnTo>
                <a:lnTo>
                  <a:pt x="144272" y="447087"/>
                </a:lnTo>
                <a:lnTo>
                  <a:pt x="150622" y="408987"/>
                </a:lnTo>
                <a:lnTo>
                  <a:pt x="150114" y="401367"/>
                </a:lnTo>
                <a:lnTo>
                  <a:pt x="146812" y="393747"/>
                </a:lnTo>
                <a:lnTo>
                  <a:pt x="144907" y="392477"/>
                </a:lnTo>
                <a:lnTo>
                  <a:pt x="142112" y="391207"/>
                </a:lnTo>
                <a:lnTo>
                  <a:pt x="139065" y="389937"/>
                </a:lnTo>
                <a:close/>
              </a:path>
              <a:path w="292100" h="478155">
                <a:moveTo>
                  <a:pt x="66548" y="378507"/>
                </a:moveTo>
                <a:lnTo>
                  <a:pt x="63500" y="378507"/>
                </a:lnTo>
                <a:lnTo>
                  <a:pt x="57912" y="381047"/>
                </a:lnTo>
                <a:lnTo>
                  <a:pt x="55499" y="384857"/>
                </a:lnTo>
                <a:lnTo>
                  <a:pt x="38862" y="429307"/>
                </a:lnTo>
                <a:lnTo>
                  <a:pt x="63177" y="429307"/>
                </a:lnTo>
                <a:lnTo>
                  <a:pt x="76962" y="392477"/>
                </a:lnTo>
                <a:lnTo>
                  <a:pt x="77343" y="388667"/>
                </a:lnTo>
                <a:lnTo>
                  <a:pt x="75057" y="382317"/>
                </a:lnTo>
                <a:lnTo>
                  <a:pt x="72898" y="381047"/>
                </a:lnTo>
                <a:lnTo>
                  <a:pt x="66548" y="378507"/>
                </a:lnTo>
                <a:close/>
              </a:path>
              <a:path w="292100" h="478155">
                <a:moveTo>
                  <a:pt x="230409" y="342947"/>
                </a:moveTo>
                <a:lnTo>
                  <a:pt x="178435" y="342947"/>
                </a:lnTo>
                <a:lnTo>
                  <a:pt x="197993" y="363267"/>
                </a:lnTo>
                <a:lnTo>
                  <a:pt x="190119" y="384857"/>
                </a:lnTo>
                <a:lnTo>
                  <a:pt x="188214" y="389937"/>
                </a:lnTo>
                <a:lnTo>
                  <a:pt x="187833" y="393747"/>
                </a:lnTo>
                <a:lnTo>
                  <a:pt x="188975" y="397557"/>
                </a:lnTo>
                <a:lnTo>
                  <a:pt x="190119" y="400097"/>
                </a:lnTo>
                <a:lnTo>
                  <a:pt x="192278" y="402637"/>
                </a:lnTo>
                <a:lnTo>
                  <a:pt x="195580" y="403907"/>
                </a:lnTo>
                <a:lnTo>
                  <a:pt x="201675" y="403907"/>
                </a:lnTo>
                <a:lnTo>
                  <a:pt x="207264" y="401367"/>
                </a:lnTo>
                <a:lnTo>
                  <a:pt x="209677" y="397557"/>
                </a:lnTo>
                <a:lnTo>
                  <a:pt x="211582" y="392477"/>
                </a:lnTo>
                <a:lnTo>
                  <a:pt x="228981" y="346757"/>
                </a:lnTo>
                <a:lnTo>
                  <a:pt x="230409" y="342947"/>
                </a:lnTo>
                <a:close/>
              </a:path>
              <a:path w="292100" h="478155">
                <a:moveTo>
                  <a:pt x="91948" y="309927"/>
                </a:moveTo>
                <a:lnTo>
                  <a:pt x="88900" y="309927"/>
                </a:lnTo>
                <a:lnTo>
                  <a:pt x="83312" y="312467"/>
                </a:lnTo>
                <a:lnTo>
                  <a:pt x="69469" y="350567"/>
                </a:lnTo>
                <a:lnTo>
                  <a:pt x="71755" y="355647"/>
                </a:lnTo>
                <a:lnTo>
                  <a:pt x="74041" y="358187"/>
                </a:lnTo>
                <a:lnTo>
                  <a:pt x="77216" y="359457"/>
                </a:lnTo>
                <a:lnTo>
                  <a:pt x="80010" y="360727"/>
                </a:lnTo>
                <a:lnTo>
                  <a:pt x="82677" y="360727"/>
                </a:lnTo>
                <a:lnTo>
                  <a:pt x="88011" y="358187"/>
                </a:lnTo>
                <a:lnTo>
                  <a:pt x="90170" y="355647"/>
                </a:lnTo>
                <a:lnTo>
                  <a:pt x="91821" y="353107"/>
                </a:lnTo>
                <a:lnTo>
                  <a:pt x="178435" y="342947"/>
                </a:lnTo>
                <a:lnTo>
                  <a:pt x="230409" y="342947"/>
                </a:lnTo>
                <a:lnTo>
                  <a:pt x="230886" y="341677"/>
                </a:lnTo>
                <a:lnTo>
                  <a:pt x="231076" y="339137"/>
                </a:lnTo>
                <a:lnTo>
                  <a:pt x="207010" y="339137"/>
                </a:lnTo>
                <a:lnTo>
                  <a:pt x="197623" y="328977"/>
                </a:lnTo>
                <a:lnTo>
                  <a:pt x="100711" y="328977"/>
                </a:lnTo>
                <a:lnTo>
                  <a:pt x="102489" y="323897"/>
                </a:lnTo>
                <a:lnTo>
                  <a:pt x="102743" y="320087"/>
                </a:lnTo>
                <a:lnTo>
                  <a:pt x="101600" y="317547"/>
                </a:lnTo>
                <a:lnTo>
                  <a:pt x="100457" y="313737"/>
                </a:lnTo>
                <a:lnTo>
                  <a:pt x="98298" y="312467"/>
                </a:lnTo>
                <a:lnTo>
                  <a:pt x="91948" y="309927"/>
                </a:lnTo>
                <a:close/>
              </a:path>
              <a:path w="292100" h="478155">
                <a:moveTo>
                  <a:pt x="219583" y="326437"/>
                </a:moveTo>
                <a:lnTo>
                  <a:pt x="215900" y="326437"/>
                </a:lnTo>
                <a:lnTo>
                  <a:pt x="212471" y="328977"/>
                </a:lnTo>
                <a:lnTo>
                  <a:pt x="210820" y="330247"/>
                </a:lnTo>
                <a:lnTo>
                  <a:pt x="209042" y="334057"/>
                </a:lnTo>
                <a:lnTo>
                  <a:pt x="207010" y="339137"/>
                </a:lnTo>
                <a:lnTo>
                  <a:pt x="231076" y="339137"/>
                </a:lnTo>
                <a:lnTo>
                  <a:pt x="231267" y="336597"/>
                </a:lnTo>
                <a:lnTo>
                  <a:pt x="229997" y="334057"/>
                </a:lnTo>
                <a:lnTo>
                  <a:pt x="228854" y="331517"/>
                </a:lnTo>
                <a:lnTo>
                  <a:pt x="226695" y="328977"/>
                </a:lnTo>
                <a:lnTo>
                  <a:pt x="223647" y="327707"/>
                </a:lnTo>
                <a:lnTo>
                  <a:pt x="219583" y="326437"/>
                </a:lnTo>
                <a:close/>
              </a:path>
              <a:path w="292100" h="478155">
                <a:moveTo>
                  <a:pt x="150690" y="278177"/>
                </a:moveTo>
                <a:lnTo>
                  <a:pt x="119507" y="278177"/>
                </a:lnTo>
                <a:lnTo>
                  <a:pt x="159385" y="321357"/>
                </a:lnTo>
                <a:lnTo>
                  <a:pt x="100711" y="328977"/>
                </a:lnTo>
                <a:lnTo>
                  <a:pt x="197623" y="328977"/>
                </a:lnTo>
                <a:lnTo>
                  <a:pt x="150690" y="278177"/>
                </a:lnTo>
                <a:close/>
              </a:path>
              <a:path w="292100" h="478155">
                <a:moveTo>
                  <a:pt x="118745" y="237537"/>
                </a:moveTo>
                <a:lnTo>
                  <a:pt x="115697" y="237537"/>
                </a:lnTo>
                <a:lnTo>
                  <a:pt x="112903" y="240077"/>
                </a:lnTo>
                <a:lnTo>
                  <a:pt x="110109" y="241347"/>
                </a:lnTo>
                <a:lnTo>
                  <a:pt x="107696" y="243887"/>
                </a:lnTo>
                <a:lnTo>
                  <a:pt x="105918" y="248967"/>
                </a:lnTo>
                <a:lnTo>
                  <a:pt x="96393" y="274367"/>
                </a:lnTo>
                <a:lnTo>
                  <a:pt x="106934" y="289607"/>
                </a:lnTo>
                <a:lnTo>
                  <a:pt x="109855" y="288337"/>
                </a:lnTo>
                <a:lnTo>
                  <a:pt x="112649" y="287067"/>
                </a:lnTo>
                <a:lnTo>
                  <a:pt x="115570" y="285797"/>
                </a:lnTo>
                <a:lnTo>
                  <a:pt x="117729" y="283257"/>
                </a:lnTo>
                <a:lnTo>
                  <a:pt x="119507" y="278177"/>
                </a:lnTo>
                <a:lnTo>
                  <a:pt x="150690" y="278177"/>
                </a:lnTo>
                <a:lnTo>
                  <a:pt x="128397" y="254047"/>
                </a:lnTo>
                <a:lnTo>
                  <a:pt x="129540" y="250237"/>
                </a:lnTo>
                <a:lnTo>
                  <a:pt x="129412" y="247697"/>
                </a:lnTo>
                <a:lnTo>
                  <a:pt x="126873" y="242617"/>
                </a:lnTo>
                <a:lnTo>
                  <a:pt x="124841" y="240077"/>
                </a:lnTo>
                <a:lnTo>
                  <a:pt x="121920" y="238807"/>
                </a:lnTo>
                <a:lnTo>
                  <a:pt x="118745" y="237537"/>
                </a:lnTo>
                <a:close/>
              </a:path>
              <a:path w="292100" h="478155">
                <a:moveTo>
                  <a:pt x="211497" y="223567"/>
                </a:moveTo>
                <a:lnTo>
                  <a:pt x="140081" y="223567"/>
                </a:lnTo>
                <a:lnTo>
                  <a:pt x="236982" y="259127"/>
                </a:lnTo>
                <a:lnTo>
                  <a:pt x="233680" y="268017"/>
                </a:lnTo>
                <a:lnTo>
                  <a:pt x="233299" y="271827"/>
                </a:lnTo>
                <a:lnTo>
                  <a:pt x="234442" y="274367"/>
                </a:lnTo>
                <a:lnTo>
                  <a:pt x="235585" y="278177"/>
                </a:lnTo>
                <a:lnTo>
                  <a:pt x="237871" y="279447"/>
                </a:lnTo>
                <a:lnTo>
                  <a:pt x="244221" y="281987"/>
                </a:lnTo>
                <a:lnTo>
                  <a:pt x="247142" y="281987"/>
                </a:lnTo>
                <a:lnTo>
                  <a:pt x="252730" y="279447"/>
                </a:lnTo>
                <a:lnTo>
                  <a:pt x="255143" y="275637"/>
                </a:lnTo>
                <a:lnTo>
                  <a:pt x="257048" y="270557"/>
                </a:lnTo>
                <a:lnTo>
                  <a:pt x="269265" y="237537"/>
                </a:lnTo>
                <a:lnTo>
                  <a:pt x="244856" y="237537"/>
                </a:lnTo>
                <a:lnTo>
                  <a:pt x="209804" y="224837"/>
                </a:lnTo>
                <a:lnTo>
                  <a:pt x="211497" y="223567"/>
                </a:lnTo>
                <a:close/>
              </a:path>
              <a:path w="292100" h="478155">
                <a:moveTo>
                  <a:pt x="126619" y="193087"/>
                </a:moveTo>
                <a:lnTo>
                  <a:pt x="117221" y="218487"/>
                </a:lnTo>
                <a:lnTo>
                  <a:pt x="115316" y="223567"/>
                </a:lnTo>
                <a:lnTo>
                  <a:pt x="114935" y="227377"/>
                </a:lnTo>
                <a:lnTo>
                  <a:pt x="125857" y="238807"/>
                </a:lnTo>
                <a:lnTo>
                  <a:pt x="128778" y="237537"/>
                </a:lnTo>
                <a:lnTo>
                  <a:pt x="134366" y="234997"/>
                </a:lnTo>
                <a:lnTo>
                  <a:pt x="136779" y="232457"/>
                </a:lnTo>
                <a:lnTo>
                  <a:pt x="138684" y="226107"/>
                </a:lnTo>
                <a:lnTo>
                  <a:pt x="140081" y="223567"/>
                </a:lnTo>
                <a:lnTo>
                  <a:pt x="211497" y="223567"/>
                </a:lnTo>
                <a:lnTo>
                  <a:pt x="214884" y="221027"/>
                </a:lnTo>
                <a:lnTo>
                  <a:pt x="219329" y="215947"/>
                </a:lnTo>
                <a:lnTo>
                  <a:pt x="221107" y="213407"/>
                </a:lnTo>
                <a:lnTo>
                  <a:pt x="178816" y="213407"/>
                </a:lnTo>
                <a:lnTo>
                  <a:pt x="168021" y="209597"/>
                </a:lnTo>
                <a:lnTo>
                  <a:pt x="163575" y="204517"/>
                </a:lnTo>
                <a:lnTo>
                  <a:pt x="159639" y="198167"/>
                </a:lnTo>
                <a:lnTo>
                  <a:pt x="158963" y="196897"/>
                </a:lnTo>
                <a:lnTo>
                  <a:pt x="133858" y="196897"/>
                </a:lnTo>
                <a:lnTo>
                  <a:pt x="126619" y="193087"/>
                </a:lnTo>
                <a:close/>
              </a:path>
              <a:path w="292100" h="478155">
                <a:moveTo>
                  <a:pt x="262636" y="213407"/>
                </a:moveTo>
                <a:lnTo>
                  <a:pt x="259587" y="213407"/>
                </a:lnTo>
                <a:lnTo>
                  <a:pt x="254000" y="215947"/>
                </a:lnTo>
                <a:lnTo>
                  <a:pt x="251587" y="219757"/>
                </a:lnTo>
                <a:lnTo>
                  <a:pt x="249682" y="224837"/>
                </a:lnTo>
                <a:lnTo>
                  <a:pt x="244856" y="237537"/>
                </a:lnTo>
                <a:lnTo>
                  <a:pt x="269265" y="237537"/>
                </a:lnTo>
                <a:lnTo>
                  <a:pt x="273050" y="227377"/>
                </a:lnTo>
                <a:lnTo>
                  <a:pt x="273431" y="223567"/>
                </a:lnTo>
                <a:lnTo>
                  <a:pt x="271145" y="217217"/>
                </a:lnTo>
                <a:lnTo>
                  <a:pt x="268986" y="215947"/>
                </a:lnTo>
                <a:lnTo>
                  <a:pt x="262636" y="213407"/>
                </a:lnTo>
                <a:close/>
              </a:path>
              <a:path w="292100" h="478155">
                <a:moveTo>
                  <a:pt x="228312" y="146097"/>
                </a:moveTo>
                <a:lnTo>
                  <a:pt x="193548" y="146097"/>
                </a:lnTo>
                <a:lnTo>
                  <a:pt x="202565" y="149907"/>
                </a:lnTo>
                <a:lnTo>
                  <a:pt x="207010" y="154987"/>
                </a:lnTo>
                <a:lnTo>
                  <a:pt x="210185" y="162607"/>
                </a:lnTo>
                <a:lnTo>
                  <a:pt x="211875" y="168957"/>
                </a:lnTo>
                <a:lnTo>
                  <a:pt x="212375" y="175307"/>
                </a:lnTo>
                <a:lnTo>
                  <a:pt x="211685" y="181657"/>
                </a:lnTo>
                <a:lnTo>
                  <a:pt x="185547" y="212137"/>
                </a:lnTo>
                <a:lnTo>
                  <a:pt x="178816" y="213407"/>
                </a:lnTo>
                <a:lnTo>
                  <a:pt x="221107" y="213407"/>
                </a:lnTo>
                <a:lnTo>
                  <a:pt x="222885" y="210867"/>
                </a:lnTo>
                <a:lnTo>
                  <a:pt x="226568" y="207057"/>
                </a:lnTo>
                <a:lnTo>
                  <a:pt x="229362" y="200707"/>
                </a:lnTo>
                <a:lnTo>
                  <a:pt x="231394" y="195627"/>
                </a:lnTo>
                <a:lnTo>
                  <a:pt x="234182" y="186737"/>
                </a:lnTo>
                <a:lnTo>
                  <a:pt x="235315" y="176577"/>
                </a:lnTo>
                <a:lnTo>
                  <a:pt x="234805" y="166417"/>
                </a:lnTo>
                <a:lnTo>
                  <a:pt x="232664" y="157527"/>
                </a:lnTo>
                <a:lnTo>
                  <a:pt x="228312" y="146097"/>
                </a:lnTo>
                <a:close/>
              </a:path>
              <a:path w="292100" h="478155">
                <a:moveTo>
                  <a:pt x="194756" y="123237"/>
                </a:moveTo>
                <a:lnTo>
                  <a:pt x="184864" y="123237"/>
                </a:lnTo>
                <a:lnTo>
                  <a:pt x="174805" y="124507"/>
                </a:lnTo>
                <a:lnTo>
                  <a:pt x="140624" y="149907"/>
                </a:lnTo>
                <a:lnTo>
                  <a:pt x="131699" y="184197"/>
                </a:lnTo>
                <a:lnTo>
                  <a:pt x="132334" y="190547"/>
                </a:lnTo>
                <a:lnTo>
                  <a:pt x="133858" y="196897"/>
                </a:lnTo>
                <a:lnTo>
                  <a:pt x="158963" y="196897"/>
                </a:lnTo>
                <a:lnTo>
                  <a:pt x="156259" y="191817"/>
                </a:lnTo>
                <a:lnTo>
                  <a:pt x="154701" y="184197"/>
                </a:lnTo>
                <a:lnTo>
                  <a:pt x="173100" y="149907"/>
                </a:lnTo>
                <a:lnTo>
                  <a:pt x="189357" y="146097"/>
                </a:lnTo>
                <a:lnTo>
                  <a:pt x="228312" y="146097"/>
                </a:lnTo>
                <a:lnTo>
                  <a:pt x="222138" y="137207"/>
                </a:lnTo>
                <a:lnTo>
                  <a:pt x="214179" y="130857"/>
                </a:lnTo>
                <a:lnTo>
                  <a:pt x="204470" y="125777"/>
                </a:lnTo>
                <a:lnTo>
                  <a:pt x="194756" y="123237"/>
                </a:lnTo>
                <a:close/>
              </a:path>
              <a:path w="292100" h="478155">
                <a:moveTo>
                  <a:pt x="239522" y="0"/>
                </a:moveTo>
                <a:lnTo>
                  <a:pt x="199390" y="12064"/>
                </a:lnTo>
                <a:lnTo>
                  <a:pt x="177065" y="51393"/>
                </a:lnTo>
                <a:lnTo>
                  <a:pt x="176022" y="62309"/>
                </a:lnTo>
                <a:lnTo>
                  <a:pt x="176978" y="73249"/>
                </a:lnTo>
                <a:lnTo>
                  <a:pt x="200157" y="109507"/>
                </a:lnTo>
                <a:lnTo>
                  <a:pt x="231521" y="117951"/>
                </a:lnTo>
                <a:lnTo>
                  <a:pt x="241855" y="116304"/>
                </a:lnTo>
                <a:lnTo>
                  <a:pt x="252095" y="112395"/>
                </a:lnTo>
                <a:lnTo>
                  <a:pt x="261544" y="106443"/>
                </a:lnTo>
                <a:lnTo>
                  <a:pt x="269684" y="98504"/>
                </a:lnTo>
                <a:lnTo>
                  <a:pt x="272005" y="95123"/>
                </a:lnTo>
                <a:lnTo>
                  <a:pt x="229489" y="95123"/>
                </a:lnTo>
                <a:lnTo>
                  <a:pt x="232691" y="86487"/>
                </a:lnTo>
                <a:lnTo>
                  <a:pt x="208280" y="86487"/>
                </a:lnTo>
                <a:lnTo>
                  <a:pt x="203327" y="80899"/>
                </a:lnTo>
                <a:lnTo>
                  <a:pt x="200406" y="74802"/>
                </a:lnTo>
                <a:lnTo>
                  <a:pt x="199262" y="68452"/>
                </a:lnTo>
                <a:lnTo>
                  <a:pt x="198299" y="62309"/>
                </a:lnTo>
                <a:lnTo>
                  <a:pt x="198407" y="60531"/>
                </a:lnTo>
                <a:lnTo>
                  <a:pt x="199009" y="55117"/>
                </a:lnTo>
                <a:lnTo>
                  <a:pt x="201803" y="47878"/>
                </a:lnTo>
                <a:lnTo>
                  <a:pt x="204470" y="40639"/>
                </a:lnTo>
                <a:lnTo>
                  <a:pt x="231902" y="22860"/>
                </a:lnTo>
                <a:lnTo>
                  <a:pt x="256287" y="22860"/>
                </a:lnTo>
                <a:lnTo>
                  <a:pt x="262128" y="7112"/>
                </a:lnTo>
                <a:lnTo>
                  <a:pt x="253111" y="3810"/>
                </a:lnTo>
                <a:lnTo>
                  <a:pt x="246125" y="1142"/>
                </a:lnTo>
                <a:lnTo>
                  <a:pt x="239522" y="0"/>
                </a:lnTo>
                <a:close/>
              </a:path>
              <a:path w="292100" h="478155">
                <a:moveTo>
                  <a:pt x="281178" y="14097"/>
                </a:moveTo>
                <a:lnTo>
                  <a:pt x="278257" y="14097"/>
                </a:lnTo>
                <a:lnTo>
                  <a:pt x="275590" y="15366"/>
                </a:lnTo>
                <a:lnTo>
                  <a:pt x="272796" y="16510"/>
                </a:lnTo>
                <a:lnTo>
                  <a:pt x="270891" y="18541"/>
                </a:lnTo>
                <a:lnTo>
                  <a:pt x="269875" y="21462"/>
                </a:lnTo>
                <a:lnTo>
                  <a:pt x="269113" y="23495"/>
                </a:lnTo>
                <a:lnTo>
                  <a:pt x="268350" y="27559"/>
                </a:lnTo>
                <a:lnTo>
                  <a:pt x="267559" y="34798"/>
                </a:lnTo>
                <a:lnTo>
                  <a:pt x="266451" y="43767"/>
                </a:lnTo>
                <a:lnTo>
                  <a:pt x="252857" y="83820"/>
                </a:lnTo>
                <a:lnTo>
                  <a:pt x="229489" y="95123"/>
                </a:lnTo>
                <a:lnTo>
                  <a:pt x="272005" y="95123"/>
                </a:lnTo>
                <a:lnTo>
                  <a:pt x="288570" y="52768"/>
                </a:lnTo>
                <a:lnTo>
                  <a:pt x="291846" y="24764"/>
                </a:lnTo>
                <a:lnTo>
                  <a:pt x="290195" y="21081"/>
                </a:lnTo>
                <a:lnTo>
                  <a:pt x="289052" y="18161"/>
                </a:lnTo>
                <a:lnTo>
                  <a:pt x="287147" y="16255"/>
                </a:lnTo>
                <a:lnTo>
                  <a:pt x="281178" y="14097"/>
                </a:lnTo>
                <a:close/>
              </a:path>
              <a:path w="292100" h="478155">
                <a:moveTo>
                  <a:pt x="256287" y="22860"/>
                </a:moveTo>
                <a:lnTo>
                  <a:pt x="231902" y="22860"/>
                </a:lnTo>
                <a:lnTo>
                  <a:pt x="208280" y="86487"/>
                </a:lnTo>
                <a:lnTo>
                  <a:pt x="232691" y="86487"/>
                </a:lnTo>
                <a:lnTo>
                  <a:pt x="256287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2026" y="3596131"/>
            <a:ext cx="10025378" cy="160593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</a:t>
            </a:r>
            <a:r>
              <a:rPr spc="5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các biến trong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85919">
              <a:spcBef>
                <a:spcPts val="228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60224">
              <a:spcBef>
                <a:spcPts val="5"/>
              </a:spcBef>
            </a:pPr>
            <a:r>
              <a:rPr spc="5" dirty="0">
                <a:latin typeface="Courier New"/>
                <a:cs typeface="Courier New"/>
              </a:rPr>
              <a:t>var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&lt;variableName&gt;;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409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0382" y="118638"/>
            <a:ext cx="74752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kiểu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11" dirty="0"/>
              <a:t>khác</a:t>
            </a:r>
            <a:r>
              <a:rPr spc="-41" dirty="0"/>
              <a:t> </a:t>
            </a:r>
            <a:r>
              <a:rPr spc="-11" dirty="0"/>
              <a:t>nhau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2064" y="862583"/>
            <a:ext cx="11332465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063" y="1880616"/>
            <a:ext cx="11342623" cy="809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255" y="2926079"/>
            <a:ext cx="11320272" cy="9570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9626" y="1015746"/>
            <a:ext cx="10824634" cy="272113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giúp đơn giản hóa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tabLst>
                <a:tab pos="7906892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loạt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định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trướ</a:t>
            </a:r>
            <a:r>
              <a:rPr lang="en-US" smtClean="0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</a:t>
            </a:r>
            <a:r>
              <a:rPr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động khác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nhau.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4941" marR="68020">
              <a:lnSpc>
                <a:spcPts val="2225"/>
              </a:lnSpc>
              <a:spcBef>
                <a:spcPts val="2105"/>
              </a:spcBef>
            </a:pP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JavaScript được phân thành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hành động mà  chúng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8433" y="3874392"/>
            <a:ext cx="4344248" cy="167022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0853" indent="-325739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Arithmetic </a:t>
            </a:r>
            <a:r>
              <a:rPr spc="-5" dirty="0">
                <a:latin typeface="Calibri"/>
                <a:cs typeface="Calibri"/>
              </a:rPr>
              <a:t>operators </a:t>
            </a:r>
            <a:r>
              <a:rPr dirty="0">
                <a:latin typeface="Calibri"/>
                <a:cs typeface="Calibri"/>
              </a:rPr>
              <a:t>( </a:t>
            </a:r>
            <a:r>
              <a:rPr spc="5" dirty="0">
                <a:latin typeface="Calibri"/>
                <a:cs typeface="Calibri"/>
              </a:rPr>
              <a:t>Số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học)</a:t>
            </a:r>
            <a:endParaRPr>
              <a:latin typeface="Calibri"/>
              <a:cs typeface="Calibri"/>
            </a:endParaRPr>
          </a:p>
          <a:p>
            <a:pPr marL="340853" indent="-325739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Relational </a:t>
            </a:r>
            <a:r>
              <a:rPr spc="-11" dirty="0">
                <a:latin typeface="Calibri"/>
                <a:cs typeface="Calibri"/>
              </a:rPr>
              <a:t>operators </a:t>
            </a:r>
            <a:r>
              <a:rPr dirty="0">
                <a:latin typeface="Calibri"/>
                <a:cs typeface="Calibri"/>
              </a:rPr>
              <a:t>(Quan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hệ)</a:t>
            </a:r>
            <a:endParaRPr>
              <a:latin typeface="Calibri"/>
              <a:cs typeface="Calibri"/>
            </a:endParaRPr>
          </a:p>
          <a:p>
            <a:pPr marL="340853" indent="-325739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Logical </a:t>
            </a:r>
            <a:r>
              <a:rPr spc="-5" dirty="0">
                <a:latin typeface="Calibri"/>
                <a:cs typeface="Calibri"/>
              </a:rPr>
              <a:t>operators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(Logic)</a:t>
            </a:r>
            <a:endParaRPr>
              <a:latin typeface="Calibri"/>
              <a:cs typeface="Calibri"/>
            </a:endParaRPr>
          </a:p>
          <a:p>
            <a:pPr marL="340853" indent="-325739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Assignment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operators(Gán)</a:t>
            </a:r>
            <a:endParaRPr>
              <a:latin typeface="Calibri"/>
              <a:cs typeface="Calibri"/>
            </a:endParaRPr>
          </a:p>
          <a:p>
            <a:pPr marL="340853" indent="-325739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Bitwise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operators(Bit)</a:t>
            </a:r>
            <a:endParaRPr>
              <a:latin typeface="Calibri"/>
              <a:cs typeface="Calibri"/>
            </a:endParaRPr>
          </a:p>
          <a:p>
            <a:pPr marL="340853" indent="-325739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Special </a:t>
            </a:r>
            <a:r>
              <a:rPr spc="-5" dirty="0">
                <a:latin typeface="Calibri"/>
                <a:cs typeface="Calibri"/>
              </a:rPr>
              <a:t>operators(Đặc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biệt)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97231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3-4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687628"/>
            <a:ext cx="9994898" cy="1544543"/>
          </a:xfrm>
          <a:prstGeom prst="rect">
            <a:avLst/>
          </a:prstGeom>
        </p:spPr>
        <p:txBody>
          <a:bodyPr vert="horz" wrap="square" lIns="0" tIns="213885" rIns="0" bIns="0" rtlCol="0">
            <a:spAutoFit/>
          </a:bodyPr>
          <a:lstStyle/>
          <a:p>
            <a:pPr marL="341610" indent="-326493">
              <a:spcBef>
                <a:spcPts val="168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</a:t>
            </a:r>
            <a:r>
              <a:rPr spc="5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các biến trong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85919">
              <a:spcBef>
                <a:spcPts val="1576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1900">
              <a:latin typeface="Times New Roman"/>
              <a:cs typeface="Times New Roman"/>
            </a:endParaRPr>
          </a:p>
          <a:p>
            <a:pPr marL="160224"/>
            <a:r>
              <a:rPr spc="5" dirty="0">
                <a:latin typeface="Courier New"/>
                <a:cs typeface="Courier New"/>
              </a:rPr>
              <a:t>&lt;variableName&gt; = </a:t>
            </a:r>
            <a:r>
              <a:rPr dirty="0">
                <a:latin typeface="Courier New"/>
                <a:cs typeface="Courier New"/>
              </a:rPr>
              <a:t>&lt;value&gt;;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024" y="3010028"/>
            <a:ext cx="11426613" cy="180085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Cú pháp 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khai báo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nhiều biến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câu lệnh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48"/>
              </a:lnSpc>
            </a:pPr>
            <a:r>
              <a:rPr dirty="0">
                <a:latin typeface="Calibri"/>
                <a:cs typeface="Calibri"/>
              </a:rPr>
              <a:t>nhất,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phân cách bởi dấu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phẩy.</a:t>
            </a:r>
            <a:endParaRPr>
              <a:latin typeface="Calibri"/>
              <a:cs typeface="Calibri"/>
            </a:endParaRPr>
          </a:p>
          <a:p>
            <a:pPr marL="185919">
              <a:spcBef>
                <a:spcPts val="1606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160224"/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&lt;variableName1&gt;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&lt;value1&gt;, &lt;variableName2&gt;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23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&lt;value2&gt;;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1267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852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Khai báo </a:t>
            </a:r>
            <a:r>
              <a:rPr spc="-19" dirty="0"/>
              <a:t>các </a:t>
            </a:r>
            <a:r>
              <a:rPr spc="-11" dirty="0"/>
              <a:t>biến</a:t>
            </a:r>
            <a:r>
              <a:rPr spc="-90" dirty="0"/>
              <a:t> </a:t>
            </a:r>
            <a:r>
              <a:rPr spc="-5" dirty="0"/>
              <a:t>4-4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6" y="799845"/>
            <a:ext cx="1081531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khai báo hai biến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studID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studName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7786" y="907340"/>
            <a:ext cx="5466928" cy="2123064"/>
          </a:xfrm>
          <a:prstGeom prst="rect">
            <a:avLst/>
          </a:prstGeom>
        </p:spPr>
        <p:txBody>
          <a:bodyPr vert="horz" wrap="square" lIns="0" tIns="202547" rIns="0" bIns="0" rtlCol="0">
            <a:spAutoFit/>
          </a:bodyPr>
          <a:lstStyle/>
          <a:p>
            <a:pPr marL="15114">
              <a:spcBef>
                <a:spcPts val="1595"/>
              </a:spcBef>
            </a:pPr>
            <a:r>
              <a:rPr spc="5" dirty="0">
                <a:latin typeface="Calibri"/>
                <a:cs typeface="Calibri"/>
              </a:rPr>
              <a:t>cho</a:t>
            </a:r>
            <a:r>
              <a:rPr dirty="0">
                <a:latin typeface="Calibri"/>
                <a:cs typeface="Calibri"/>
              </a:rPr>
              <a:t> họ.</a:t>
            </a:r>
            <a:endParaRPr>
              <a:latin typeface="Calibri"/>
              <a:cs typeface="Calibri"/>
            </a:endParaRPr>
          </a:p>
          <a:p>
            <a:pPr marL="105807" marR="2553755">
              <a:lnSpc>
                <a:spcPct val="121100"/>
              </a:lnSpc>
              <a:spcBef>
                <a:spcPts val="922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studID;  </a:t>
            </a: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studName;  </a:t>
            </a:r>
            <a:r>
              <a:rPr spc="5" dirty="0">
                <a:latin typeface="Courier New"/>
                <a:cs typeface="Courier New"/>
              </a:rPr>
              <a:t>studID =</a:t>
            </a:r>
            <a:r>
              <a:rPr spc="-3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50;</a:t>
            </a:r>
            <a:endParaRPr>
              <a:latin typeface="Courier New"/>
              <a:cs typeface="Courier New"/>
            </a:endParaRPr>
          </a:p>
          <a:p>
            <a:pPr marL="105807">
              <a:spcBef>
                <a:spcPts val="1899"/>
              </a:spcBef>
            </a:pPr>
            <a:r>
              <a:rPr spc="5" dirty="0">
                <a:latin typeface="Courier New"/>
                <a:cs typeface="Courier New"/>
              </a:rPr>
              <a:t>studName = </a:t>
            </a:r>
            <a:r>
              <a:rPr dirty="0">
                <a:latin typeface="Courier New"/>
                <a:cs typeface="Courier New"/>
              </a:rPr>
              <a:t>“David</a:t>
            </a:r>
            <a:r>
              <a:rPr spc="4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Fernando”;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2029" y="3283077"/>
            <a:ext cx="11236959" cy="6595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spc="-11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biến studID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studName bằng cách sử dụng toán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spc="-11" dirty="0">
                <a:latin typeface="Calibri"/>
                <a:cs typeface="Calibri"/>
              </a:rPr>
              <a:t>gán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(=).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David Fernando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trong dấu ngoặc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kép.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029" y="4197859"/>
            <a:ext cx="1065021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5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nhiều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7789" y="4351831"/>
            <a:ext cx="6826673" cy="830289"/>
          </a:xfrm>
          <a:prstGeom prst="rect">
            <a:avLst/>
          </a:prstGeom>
        </p:spPr>
        <p:txBody>
          <a:bodyPr vert="horz" wrap="square" lIns="0" tIns="146619" rIns="0" bIns="0" rtlCol="0">
            <a:spAutoFit/>
          </a:bodyPr>
          <a:lstStyle/>
          <a:p>
            <a:pPr marL="15114">
              <a:spcBef>
                <a:spcPts val="1153"/>
              </a:spcBef>
            </a:pP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tuyên bố duy nhất trong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25457">
              <a:spcBef>
                <a:spcPts val="1047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studName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David, studAge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15;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7367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56227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Quy </a:t>
            </a:r>
            <a:r>
              <a:rPr spc="-24" dirty="0"/>
              <a:t>tắc </a:t>
            </a:r>
            <a:r>
              <a:rPr spc="-19" dirty="0"/>
              <a:t>đặt </a:t>
            </a:r>
            <a:r>
              <a:rPr spc="-24" dirty="0"/>
              <a:t>tên</a:t>
            </a:r>
            <a:r>
              <a:rPr spc="-60" dirty="0"/>
              <a:t> </a:t>
            </a:r>
            <a:r>
              <a:rPr spc="-11" dirty="0"/>
              <a:t>biến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93065" y="1829560"/>
            <a:ext cx="8406555" cy="462280"/>
          </a:xfrm>
          <a:custGeom>
            <a:avLst/>
            <a:gdLst/>
            <a:ahLst/>
            <a:cxnLst/>
            <a:rect l="l" t="t" r="r" b="b"/>
            <a:pathLst>
              <a:path w="6304915" h="462280">
                <a:moveTo>
                  <a:pt x="6258559" y="0"/>
                </a:moveTo>
                <a:lnTo>
                  <a:pt x="46177" y="0"/>
                </a:lnTo>
                <a:lnTo>
                  <a:pt x="28203" y="3633"/>
                </a:lnTo>
                <a:lnTo>
                  <a:pt x="13525" y="13541"/>
                </a:lnTo>
                <a:lnTo>
                  <a:pt x="3629" y="28235"/>
                </a:lnTo>
                <a:lnTo>
                  <a:pt x="0" y="46227"/>
                </a:lnTo>
                <a:lnTo>
                  <a:pt x="0" y="415543"/>
                </a:lnTo>
                <a:lnTo>
                  <a:pt x="3629" y="433536"/>
                </a:lnTo>
                <a:lnTo>
                  <a:pt x="13525" y="448230"/>
                </a:lnTo>
                <a:lnTo>
                  <a:pt x="28203" y="458138"/>
                </a:lnTo>
                <a:lnTo>
                  <a:pt x="46177" y="461772"/>
                </a:lnTo>
                <a:lnTo>
                  <a:pt x="6258559" y="461772"/>
                </a:lnTo>
                <a:lnTo>
                  <a:pt x="6276552" y="458138"/>
                </a:lnTo>
                <a:lnTo>
                  <a:pt x="6291246" y="448230"/>
                </a:lnTo>
                <a:lnTo>
                  <a:pt x="6301154" y="433536"/>
                </a:lnTo>
                <a:lnTo>
                  <a:pt x="6304787" y="415543"/>
                </a:lnTo>
                <a:lnTo>
                  <a:pt x="6304787" y="46227"/>
                </a:lnTo>
                <a:lnTo>
                  <a:pt x="6301154" y="28235"/>
                </a:lnTo>
                <a:lnTo>
                  <a:pt x="6291246" y="13541"/>
                </a:lnTo>
                <a:lnTo>
                  <a:pt x="6276552" y="3633"/>
                </a:lnTo>
                <a:lnTo>
                  <a:pt x="625855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065" y="1829560"/>
            <a:ext cx="8406555" cy="462280"/>
          </a:xfrm>
          <a:custGeom>
            <a:avLst/>
            <a:gdLst/>
            <a:ahLst/>
            <a:cxnLst/>
            <a:rect l="l" t="t" r="r" b="b"/>
            <a:pathLst>
              <a:path w="6304915" h="462280">
                <a:moveTo>
                  <a:pt x="0" y="46227"/>
                </a:moveTo>
                <a:lnTo>
                  <a:pt x="3629" y="28235"/>
                </a:lnTo>
                <a:lnTo>
                  <a:pt x="13525" y="13541"/>
                </a:lnTo>
                <a:lnTo>
                  <a:pt x="28203" y="3633"/>
                </a:lnTo>
                <a:lnTo>
                  <a:pt x="46177" y="0"/>
                </a:lnTo>
                <a:lnTo>
                  <a:pt x="6258559" y="0"/>
                </a:lnTo>
                <a:lnTo>
                  <a:pt x="6276552" y="3633"/>
                </a:lnTo>
                <a:lnTo>
                  <a:pt x="6291246" y="13541"/>
                </a:lnTo>
                <a:lnTo>
                  <a:pt x="6301154" y="28235"/>
                </a:lnTo>
                <a:lnTo>
                  <a:pt x="6304787" y="46227"/>
                </a:lnTo>
                <a:lnTo>
                  <a:pt x="6304787" y="415543"/>
                </a:lnTo>
                <a:lnTo>
                  <a:pt x="6301154" y="433536"/>
                </a:lnTo>
                <a:lnTo>
                  <a:pt x="6291246" y="448230"/>
                </a:lnTo>
                <a:lnTo>
                  <a:pt x="6276552" y="458138"/>
                </a:lnTo>
                <a:lnTo>
                  <a:pt x="6258559" y="461772"/>
                </a:lnTo>
                <a:lnTo>
                  <a:pt x="46177" y="461772"/>
                </a:lnTo>
                <a:lnTo>
                  <a:pt x="28203" y="458138"/>
                </a:lnTo>
                <a:lnTo>
                  <a:pt x="13525" y="448230"/>
                </a:lnTo>
                <a:lnTo>
                  <a:pt x="3629" y="433536"/>
                </a:lnTo>
                <a:lnTo>
                  <a:pt x="0" y="415543"/>
                </a:lnTo>
                <a:lnTo>
                  <a:pt x="0" y="462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34310" y="2291332"/>
            <a:ext cx="714588" cy="474980"/>
          </a:xfrm>
          <a:custGeom>
            <a:avLst/>
            <a:gdLst/>
            <a:ahLst/>
            <a:cxnLst/>
            <a:rect l="l" t="t" r="r" b="b"/>
            <a:pathLst>
              <a:path w="535939" h="474980">
                <a:moveTo>
                  <a:pt x="0" y="0"/>
                </a:moveTo>
                <a:lnTo>
                  <a:pt x="0" y="474852"/>
                </a:lnTo>
                <a:lnTo>
                  <a:pt x="535940" y="47485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7545" y="2526029"/>
            <a:ext cx="7149254" cy="480060"/>
          </a:xfrm>
          <a:custGeom>
            <a:avLst/>
            <a:gdLst/>
            <a:ahLst/>
            <a:cxnLst/>
            <a:rect l="l" t="t" r="r" b="b"/>
            <a:pathLst>
              <a:path w="5361940" h="480060">
                <a:moveTo>
                  <a:pt x="5313426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432054"/>
                </a:lnTo>
                <a:lnTo>
                  <a:pt x="3768" y="450752"/>
                </a:lnTo>
                <a:lnTo>
                  <a:pt x="14049" y="466010"/>
                </a:lnTo>
                <a:lnTo>
                  <a:pt x="29307" y="476291"/>
                </a:lnTo>
                <a:lnTo>
                  <a:pt x="48006" y="480060"/>
                </a:lnTo>
                <a:lnTo>
                  <a:pt x="5313426" y="480060"/>
                </a:lnTo>
                <a:lnTo>
                  <a:pt x="5332124" y="476291"/>
                </a:lnTo>
                <a:lnTo>
                  <a:pt x="5347382" y="466010"/>
                </a:lnTo>
                <a:lnTo>
                  <a:pt x="5357663" y="450752"/>
                </a:lnTo>
                <a:lnTo>
                  <a:pt x="5361432" y="432054"/>
                </a:lnTo>
                <a:lnTo>
                  <a:pt x="5361432" y="48006"/>
                </a:lnTo>
                <a:lnTo>
                  <a:pt x="5357663" y="29307"/>
                </a:lnTo>
                <a:lnTo>
                  <a:pt x="5347382" y="14049"/>
                </a:lnTo>
                <a:lnTo>
                  <a:pt x="5332124" y="3768"/>
                </a:lnTo>
                <a:lnTo>
                  <a:pt x="531342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47545" y="2526029"/>
            <a:ext cx="7149254" cy="480060"/>
          </a:xfrm>
          <a:custGeom>
            <a:avLst/>
            <a:gdLst/>
            <a:ahLst/>
            <a:cxnLst/>
            <a:rect l="l" t="t" r="r" b="b"/>
            <a:pathLst>
              <a:path w="5361940" h="480060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5313426" y="0"/>
                </a:lnTo>
                <a:lnTo>
                  <a:pt x="5332124" y="3768"/>
                </a:lnTo>
                <a:lnTo>
                  <a:pt x="5347382" y="14049"/>
                </a:lnTo>
                <a:lnTo>
                  <a:pt x="5357663" y="29307"/>
                </a:lnTo>
                <a:lnTo>
                  <a:pt x="5361432" y="48006"/>
                </a:lnTo>
                <a:lnTo>
                  <a:pt x="5361432" y="432054"/>
                </a:lnTo>
                <a:lnTo>
                  <a:pt x="5357663" y="450752"/>
                </a:lnTo>
                <a:lnTo>
                  <a:pt x="5347382" y="466010"/>
                </a:lnTo>
                <a:lnTo>
                  <a:pt x="5332124" y="476291"/>
                </a:lnTo>
                <a:lnTo>
                  <a:pt x="5313426" y="480060"/>
                </a:lnTo>
                <a:lnTo>
                  <a:pt x="48006" y="480060"/>
                </a:lnTo>
                <a:lnTo>
                  <a:pt x="29307" y="476291"/>
                </a:lnTo>
                <a:lnTo>
                  <a:pt x="14049" y="466010"/>
                </a:lnTo>
                <a:lnTo>
                  <a:pt x="3768" y="450752"/>
                </a:lnTo>
                <a:lnTo>
                  <a:pt x="0" y="432054"/>
                </a:lnTo>
                <a:lnTo>
                  <a:pt x="0" y="4800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34310" y="2291336"/>
            <a:ext cx="714588" cy="1138555"/>
          </a:xfrm>
          <a:custGeom>
            <a:avLst/>
            <a:gdLst/>
            <a:ahLst/>
            <a:cxnLst/>
            <a:rect l="l" t="t" r="r" b="b"/>
            <a:pathLst>
              <a:path w="535939" h="1138554">
                <a:moveTo>
                  <a:pt x="0" y="0"/>
                </a:moveTo>
                <a:lnTo>
                  <a:pt x="0" y="1138301"/>
                </a:lnTo>
                <a:lnTo>
                  <a:pt x="535940" y="1138301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47545" y="3179825"/>
            <a:ext cx="7130625" cy="500381"/>
          </a:xfrm>
          <a:custGeom>
            <a:avLst/>
            <a:gdLst/>
            <a:ahLst/>
            <a:cxnLst/>
            <a:rect l="l" t="t" r="r" b="b"/>
            <a:pathLst>
              <a:path w="5347970" h="500379">
                <a:moveTo>
                  <a:pt x="5297678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449834"/>
                </a:lnTo>
                <a:lnTo>
                  <a:pt x="3925" y="469332"/>
                </a:lnTo>
                <a:lnTo>
                  <a:pt x="14636" y="485235"/>
                </a:lnTo>
                <a:lnTo>
                  <a:pt x="30539" y="495946"/>
                </a:lnTo>
                <a:lnTo>
                  <a:pt x="50037" y="499872"/>
                </a:lnTo>
                <a:lnTo>
                  <a:pt x="5297678" y="499872"/>
                </a:lnTo>
                <a:lnTo>
                  <a:pt x="5317176" y="495946"/>
                </a:lnTo>
                <a:lnTo>
                  <a:pt x="5333079" y="485235"/>
                </a:lnTo>
                <a:lnTo>
                  <a:pt x="5343790" y="469332"/>
                </a:lnTo>
                <a:lnTo>
                  <a:pt x="5347716" y="449834"/>
                </a:lnTo>
                <a:lnTo>
                  <a:pt x="5347716" y="50037"/>
                </a:lnTo>
                <a:lnTo>
                  <a:pt x="5343790" y="30539"/>
                </a:lnTo>
                <a:lnTo>
                  <a:pt x="5333079" y="14636"/>
                </a:lnTo>
                <a:lnTo>
                  <a:pt x="5317176" y="3925"/>
                </a:lnTo>
                <a:lnTo>
                  <a:pt x="5297678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7545" y="3179825"/>
            <a:ext cx="7130625" cy="500381"/>
          </a:xfrm>
          <a:custGeom>
            <a:avLst/>
            <a:gdLst/>
            <a:ahLst/>
            <a:cxnLst/>
            <a:rect l="l" t="t" r="r" b="b"/>
            <a:pathLst>
              <a:path w="5347970" h="500379">
                <a:moveTo>
                  <a:pt x="0" y="50037"/>
                </a:moveTo>
                <a:lnTo>
                  <a:pt x="3925" y="30539"/>
                </a:lnTo>
                <a:lnTo>
                  <a:pt x="14636" y="14636"/>
                </a:lnTo>
                <a:lnTo>
                  <a:pt x="30539" y="3925"/>
                </a:lnTo>
                <a:lnTo>
                  <a:pt x="50037" y="0"/>
                </a:lnTo>
                <a:lnTo>
                  <a:pt x="5297678" y="0"/>
                </a:lnTo>
                <a:lnTo>
                  <a:pt x="5317176" y="3925"/>
                </a:lnTo>
                <a:lnTo>
                  <a:pt x="5333079" y="14636"/>
                </a:lnTo>
                <a:lnTo>
                  <a:pt x="5343790" y="30539"/>
                </a:lnTo>
                <a:lnTo>
                  <a:pt x="5347716" y="50037"/>
                </a:lnTo>
                <a:lnTo>
                  <a:pt x="5347716" y="449834"/>
                </a:lnTo>
                <a:lnTo>
                  <a:pt x="5343790" y="469332"/>
                </a:lnTo>
                <a:lnTo>
                  <a:pt x="5333079" y="485235"/>
                </a:lnTo>
                <a:lnTo>
                  <a:pt x="5317176" y="495946"/>
                </a:lnTo>
                <a:lnTo>
                  <a:pt x="5297678" y="499872"/>
                </a:lnTo>
                <a:lnTo>
                  <a:pt x="50037" y="499872"/>
                </a:lnTo>
                <a:lnTo>
                  <a:pt x="30539" y="495946"/>
                </a:lnTo>
                <a:lnTo>
                  <a:pt x="14636" y="485235"/>
                </a:lnTo>
                <a:lnTo>
                  <a:pt x="3925" y="469332"/>
                </a:lnTo>
                <a:lnTo>
                  <a:pt x="0" y="449834"/>
                </a:lnTo>
                <a:lnTo>
                  <a:pt x="0" y="5003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34310" y="2291334"/>
            <a:ext cx="714588" cy="1793876"/>
          </a:xfrm>
          <a:custGeom>
            <a:avLst/>
            <a:gdLst/>
            <a:ahLst/>
            <a:cxnLst/>
            <a:rect l="l" t="t" r="r" b="b"/>
            <a:pathLst>
              <a:path w="535939" h="1793875">
                <a:moveTo>
                  <a:pt x="0" y="0"/>
                </a:moveTo>
                <a:lnTo>
                  <a:pt x="0" y="1793747"/>
                </a:lnTo>
                <a:lnTo>
                  <a:pt x="535940" y="1793747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47543" y="3826003"/>
            <a:ext cx="7162799" cy="518158"/>
          </a:xfrm>
          <a:custGeom>
            <a:avLst/>
            <a:gdLst/>
            <a:ahLst/>
            <a:cxnLst/>
            <a:rect l="l" t="t" r="r" b="b"/>
            <a:pathLst>
              <a:path w="6431280" h="518160">
                <a:moveTo>
                  <a:pt x="637946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466344"/>
                </a:lnTo>
                <a:lnTo>
                  <a:pt x="4077" y="486495"/>
                </a:lnTo>
                <a:lnTo>
                  <a:pt x="15192" y="502967"/>
                </a:lnTo>
                <a:lnTo>
                  <a:pt x="31664" y="514082"/>
                </a:lnTo>
                <a:lnTo>
                  <a:pt x="51816" y="518160"/>
                </a:lnTo>
                <a:lnTo>
                  <a:pt x="6379464" y="518160"/>
                </a:lnTo>
                <a:lnTo>
                  <a:pt x="6399615" y="514082"/>
                </a:lnTo>
                <a:lnTo>
                  <a:pt x="6416087" y="502967"/>
                </a:lnTo>
                <a:lnTo>
                  <a:pt x="6427202" y="486495"/>
                </a:lnTo>
                <a:lnTo>
                  <a:pt x="6431280" y="466344"/>
                </a:lnTo>
                <a:lnTo>
                  <a:pt x="6431280" y="51816"/>
                </a:lnTo>
                <a:lnTo>
                  <a:pt x="6427202" y="31664"/>
                </a:lnTo>
                <a:lnTo>
                  <a:pt x="6416087" y="15192"/>
                </a:lnTo>
                <a:lnTo>
                  <a:pt x="6399615" y="4077"/>
                </a:lnTo>
                <a:lnTo>
                  <a:pt x="6379464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47544" y="3826003"/>
            <a:ext cx="7162798" cy="518158"/>
          </a:xfrm>
          <a:custGeom>
            <a:avLst/>
            <a:gdLst/>
            <a:ahLst/>
            <a:cxnLst/>
            <a:rect l="l" t="t" r="r" b="b"/>
            <a:pathLst>
              <a:path w="6431280" h="51816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6379464" y="0"/>
                </a:lnTo>
                <a:lnTo>
                  <a:pt x="6399615" y="4077"/>
                </a:lnTo>
                <a:lnTo>
                  <a:pt x="6416087" y="15192"/>
                </a:lnTo>
                <a:lnTo>
                  <a:pt x="6427202" y="31664"/>
                </a:lnTo>
                <a:lnTo>
                  <a:pt x="6431280" y="51816"/>
                </a:lnTo>
                <a:lnTo>
                  <a:pt x="6431280" y="466344"/>
                </a:lnTo>
                <a:lnTo>
                  <a:pt x="6427202" y="486495"/>
                </a:lnTo>
                <a:lnTo>
                  <a:pt x="6416087" y="502967"/>
                </a:lnTo>
                <a:lnTo>
                  <a:pt x="6399615" y="514082"/>
                </a:lnTo>
                <a:lnTo>
                  <a:pt x="6379464" y="518160"/>
                </a:lnTo>
                <a:lnTo>
                  <a:pt x="51816" y="518160"/>
                </a:lnTo>
                <a:lnTo>
                  <a:pt x="31664" y="514082"/>
                </a:lnTo>
                <a:lnTo>
                  <a:pt x="15192" y="502967"/>
                </a:lnTo>
                <a:lnTo>
                  <a:pt x="4077" y="486495"/>
                </a:lnTo>
                <a:lnTo>
                  <a:pt x="0" y="466344"/>
                </a:lnTo>
                <a:lnTo>
                  <a:pt x="0" y="51816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4310" y="2291334"/>
            <a:ext cx="764540" cy="2422525"/>
          </a:xfrm>
          <a:custGeom>
            <a:avLst/>
            <a:gdLst/>
            <a:ahLst/>
            <a:cxnLst/>
            <a:rect l="l" t="t" r="r" b="b"/>
            <a:pathLst>
              <a:path w="573405" h="2422525">
                <a:moveTo>
                  <a:pt x="0" y="0"/>
                </a:moveTo>
                <a:lnTo>
                  <a:pt x="0" y="2422397"/>
                </a:lnTo>
                <a:lnTo>
                  <a:pt x="573023" y="2422397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8347" y="4484372"/>
            <a:ext cx="7111995" cy="459105"/>
          </a:xfrm>
          <a:custGeom>
            <a:avLst/>
            <a:gdLst/>
            <a:ahLst/>
            <a:cxnLst/>
            <a:rect l="l" t="t" r="r" b="b"/>
            <a:pathLst>
              <a:path w="6236334" h="459104">
                <a:moveTo>
                  <a:pt x="6190361" y="0"/>
                </a:moveTo>
                <a:lnTo>
                  <a:pt x="45847" y="0"/>
                </a:lnTo>
                <a:lnTo>
                  <a:pt x="28021" y="3609"/>
                </a:lnTo>
                <a:lnTo>
                  <a:pt x="13446" y="13446"/>
                </a:lnTo>
                <a:lnTo>
                  <a:pt x="3609" y="28021"/>
                </a:lnTo>
                <a:lnTo>
                  <a:pt x="0" y="45846"/>
                </a:lnTo>
                <a:lnTo>
                  <a:pt x="0" y="412876"/>
                </a:lnTo>
                <a:lnTo>
                  <a:pt x="3609" y="430702"/>
                </a:lnTo>
                <a:lnTo>
                  <a:pt x="13446" y="445277"/>
                </a:lnTo>
                <a:lnTo>
                  <a:pt x="28021" y="455114"/>
                </a:lnTo>
                <a:lnTo>
                  <a:pt x="45847" y="458723"/>
                </a:lnTo>
                <a:lnTo>
                  <a:pt x="6190361" y="458723"/>
                </a:lnTo>
                <a:lnTo>
                  <a:pt x="6208186" y="455114"/>
                </a:lnTo>
                <a:lnTo>
                  <a:pt x="6222761" y="445277"/>
                </a:lnTo>
                <a:lnTo>
                  <a:pt x="6232598" y="430702"/>
                </a:lnTo>
                <a:lnTo>
                  <a:pt x="6236208" y="412876"/>
                </a:lnTo>
                <a:lnTo>
                  <a:pt x="6236208" y="45846"/>
                </a:lnTo>
                <a:lnTo>
                  <a:pt x="6232598" y="28021"/>
                </a:lnTo>
                <a:lnTo>
                  <a:pt x="6222761" y="13446"/>
                </a:lnTo>
                <a:lnTo>
                  <a:pt x="6208186" y="3609"/>
                </a:lnTo>
                <a:lnTo>
                  <a:pt x="6190361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8347" y="4484372"/>
            <a:ext cx="7111995" cy="459105"/>
          </a:xfrm>
          <a:custGeom>
            <a:avLst/>
            <a:gdLst/>
            <a:ahLst/>
            <a:cxnLst/>
            <a:rect l="l" t="t" r="r" b="b"/>
            <a:pathLst>
              <a:path w="6236334" h="459104">
                <a:moveTo>
                  <a:pt x="0" y="45846"/>
                </a:moveTo>
                <a:lnTo>
                  <a:pt x="3609" y="28021"/>
                </a:lnTo>
                <a:lnTo>
                  <a:pt x="13446" y="13446"/>
                </a:lnTo>
                <a:lnTo>
                  <a:pt x="28021" y="3609"/>
                </a:lnTo>
                <a:lnTo>
                  <a:pt x="45847" y="0"/>
                </a:lnTo>
                <a:lnTo>
                  <a:pt x="6190361" y="0"/>
                </a:lnTo>
                <a:lnTo>
                  <a:pt x="6208186" y="3609"/>
                </a:lnTo>
                <a:lnTo>
                  <a:pt x="6222761" y="13446"/>
                </a:lnTo>
                <a:lnTo>
                  <a:pt x="6232598" y="28021"/>
                </a:lnTo>
                <a:lnTo>
                  <a:pt x="6236208" y="45846"/>
                </a:lnTo>
                <a:lnTo>
                  <a:pt x="6236208" y="412876"/>
                </a:lnTo>
                <a:lnTo>
                  <a:pt x="6232598" y="430702"/>
                </a:lnTo>
                <a:lnTo>
                  <a:pt x="6222761" y="445277"/>
                </a:lnTo>
                <a:lnTo>
                  <a:pt x="6208186" y="455114"/>
                </a:lnTo>
                <a:lnTo>
                  <a:pt x="6190361" y="458723"/>
                </a:lnTo>
                <a:lnTo>
                  <a:pt x="45847" y="458723"/>
                </a:lnTo>
                <a:lnTo>
                  <a:pt x="28021" y="455114"/>
                </a:lnTo>
                <a:lnTo>
                  <a:pt x="13446" y="445277"/>
                </a:lnTo>
                <a:lnTo>
                  <a:pt x="3609" y="430702"/>
                </a:lnTo>
                <a:lnTo>
                  <a:pt x="0" y="412876"/>
                </a:lnTo>
                <a:lnTo>
                  <a:pt x="0" y="4584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34310" y="2291335"/>
            <a:ext cx="764540" cy="3035300"/>
          </a:xfrm>
          <a:custGeom>
            <a:avLst/>
            <a:gdLst/>
            <a:ahLst/>
            <a:cxnLst/>
            <a:rect l="l" t="t" r="r" b="b"/>
            <a:pathLst>
              <a:path w="573405" h="3035300">
                <a:moveTo>
                  <a:pt x="0" y="0"/>
                </a:moveTo>
                <a:lnTo>
                  <a:pt x="0" y="3035300"/>
                </a:lnTo>
                <a:lnTo>
                  <a:pt x="573023" y="303530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98344" y="5112258"/>
            <a:ext cx="7075594" cy="428626"/>
          </a:xfrm>
          <a:custGeom>
            <a:avLst/>
            <a:gdLst/>
            <a:ahLst/>
            <a:cxnLst/>
            <a:rect l="l" t="t" r="r" b="b"/>
            <a:pathLst>
              <a:path w="5306695" h="428625">
                <a:moveTo>
                  <a:pt x="5263769" y="0"/>
                </a:moveTo>
                <a:lnTo>
                  <a:pt x="42799" y="0"/>
                </a:lnTo>
                <a:lnTo>
                  <a:pt x="26146" y="3365"/>
                </a:lnTo>
                <a:lnTo>
                  <a:pt x="12541" y="12541"/>
                </a:lnTo>
                <a:lnTo>
                  <a:pt x="3365" y="26146"/>
                </a:lnTo>
                <a:lnTo>
                  <a:pt x="0" y="42799"/>
                </a:lnTo>
                <a:lnTo>
                  <a:pt x="0" y="385445"/>
                </a:lnTo>
                <a:lnTo>
                  <a:pt x="3365" y="402097"/>
                </a:lnTo>
                <a:lnTo>
                  <a:pt x="12541" y="415702"/>
                </a:lnTo>
                <a:lnTo>
                  <a:pt x="26146" y="424878"/>
                </a:lnTo>
                <a:lnTo>
                  <a:pt x="42799" y="428244"/>
                </a:lnTo>
                <a:lnTo>
                  <a:pt x="5263769" y="428244"/>
                </a:lnTo>
                <a:lnTo>
                  <a:pt x="5280421" y="424878"/>
                </a:lnTo>
                <a:lnTo>
                  <a:pt x="5294026" y="415702"/>
                </a:lnTo>
                <a:lnTo>
                  <a:pt x="5303202" y="402097"/>
                </a:lnTo>
                <a:lnTo>
                  <a:pt x="5306568" y="385445"/>
                </a:lnTo>
                <a:lnTo>
                  <a:pt x="5306568" y="42799"/>
                </a:lnTo>
                <a:lnTo>
                  <a:pt x="5303202" y="26146"/>
                </a:lnTo>
                <a:lnTo>
                  <a:pt x="5294026" y="12541"/>
                </a:lnTo>
                <a:lnTo>
                  <a:pt x="5280421" y="3365"/>
                </a:lnTo>
                <a:lnTo>
                  <a:pt x="5263769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98344" y="5112258"/>
            <a:ext cx="7075594" cy="428626"/>
          </a:xfrm>
          <a:custGeom>
            <a:avLst/>
            <a:gdLst/>
            <a:ahLst/>
            <a:cxnLst/>
            <a:rect l="l" t="t" r="r" b="b"/>
            <a:pathLst>
              <a:path w="5306695" h="428625">
                <a:moveTo>
                  <a:pt x="0" y="42799"/>
                </a:moveTo>
                <a:lnTo>
                  <a:pt x="3365" y="26146"/>
                </a:lnTo>
                <a:lnTo>
                  <a:pt x="12541" y="12541"/>
                </a:lnTo>
                <a:lnTo>
                  <a:pt x="26146" y="3365"/>
                </a:lnTo>
                <a:lnTo>
                  <a:pt x="42799" y="0"/>
                </a:lnTo>
                <a:lnTo>
                  <a:pt x="5263769" y="0"/>
                </a:lnTo>
                <a:lnTo>
                  <a:pt x="5280421" y="3365"/>
                </a:lnTo>
                <a:lnTo>
                  <a:pt x="5294026" y="12541"/>
                </a:lnTo>
                <a:lnTo>
                  <a:pt x="5303202" y="26146"/>
                </a:lnTo>
                <a:lnTo>
                  <a:pt x="5306568" y="42799"/>
                </a:lnTo>
                <a:lnTo>
                  <a:pt x="5306568" y="385445"/>
                </a:lnTo>
                <a:lnTo>
                  <a:pt x="5303202" y="402097"/>
                </a:lnTo>
                <a:lnTo>
                  <a:pt x="5294026" y="415702"/>
                </a:lnTo>
                <a:lnTo>
                  <a:pt x="5280421" y="424878"/>
                </a:lnTo>
                <a:lnTo>
                  <a:pt x="5263769" y="428244"/>
                </a:lnTo>
                <a:lnTo>
                  <a:pt x="42799" y="428244"/>
                </a:lnTo>
                <a:lnTo>
                  <a:pt x="26146" y="424878"/>
                </a:lnTo>
                <a:lnTo>
                  <a:pt x="12541" y="415702"/>
                </a:lnTo>
                <a:lnTo>
                  <a:pt x="3365" y="402097"/>
                </a:lnTo>
                <a:lnTo>
                  <a:pt x="0" y="385445"/>
                </a:lnTo>
                <a:lnTo>
                  <a:pt x="0" y="427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4310" y="2291335"/>
            <a:ext cx="764540" cy="3634104"/>
          </a:xfrm>
          <a:custGeom>
            <a:avLst/>
            <a:gdLst/>
            <a:ahLst/>
            <a:cxnLst/>
            <a:rect l="l" t="t" r="r" b="b"/>
            <a:pathLst>
              <a:path w="573405" h="3634104">
                <a:moveTo>
                  <a:pt x="0" y="0"/>
                </a:moveTo>
                <a:lnTo>
                  <a:pt x="0" y="3633851"/>
                </a:lnTo>
                <a:lnTo>
                  <a:pt x="573023" y="3633851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98342" y="5711190"/>
            <a:ext cx="7111999" cy="428626"/>
          </a:xfrm>
          <a:custGeom>
            <a:avLst/>
            <a:gdLst/>
            <a:ahLst/>
            <a:cxnLst/>
            <a:rect l="l" t="t" r="r" b="b"/>
            <a:pathLst>
              <a:path w="5334000" h="428625">
                <a:moveTo>
                  <a:pt x="5291201" y="0"/>
                </a:moveTo>
                <a:lnTo>
                  <a:pt x="42799" y="0"/>
                </a:lnTo>
                <a:lnTo>
                  <a:pt x="26146" y="3365"/>
                </a:lnTo>
                <a:lnTo>
                  <a:pt x="12541" y="12544"/>
                </a:lnTo>
                <a:lnTo>
                  <a:pt x="3365" y="26156"/>
                </a:lnTo>
                <a:lnTo>
                  <a:pt x="0" y="42824"/>
                </a:lnTo>
                <a:lnTo>
                  <a:pt x="0" y="385419"/>
                </a:lnTo>
                <a:lnTo>
                  <a:pt x="3365" y="402087"/>
                </a:lnTo>
                <a:lnTo>
                  <a:pt x="12541" y="415699"/>
                </a:lnTo>
                <a:lnTo>
                  <a:pt x="26146" y="424878"/>
                </a:lnTo>
                <a:lnTo>
                  <a:pt x="42799" y="428244"/>
                </a:lnTo>
                <a:lnTo>
                  <a:pt x="5291201" y="428244"/>
                </a:lnTo>
                <a:lnTo>
                  <a:pt x="5307853" y="424878"/>
                </a:lnTo>
                <a:lnTo>
                  <a:pt x="5321458" y="415699"/>
                </a:lnTo>
                <a:lnTo>
                  <a:pt x="5330634" y="402087"/>
                </a:lnTo>
                <a:lnTo>
                  <a:pt x="5334000" y="385419"/>
                </a:lnTo>
                <a:lnTo>
                  <a:pt x="5334000" y="42824"/>
                </a:lnTo>
                <a:lnTo>
                  <a:pt x="5330634" y="26156"/>
                </a:lnTo>
                <a:lnTo>
                  <a:pt x="5321458" y="12544"/>
                </a:lnTo>
                <a:lnTo>
                  <a:pt x="5307853" y="3365"/>
                </a:lnTo>
                <a:lnTo>
                  <a:pt x="5291201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98342" y="5711190"/>
            <a:ext cx="7111999" cy="428626"/>
          </a:xfrm>
          <a:custGeom>
            <a:avLst/>
            <a:gdLst/>
            <a:ahLst/>
            <a:cxnLst/>
            <a:rect l="l" t="t" r="r" b="b"/>
            <a:pathLst>
              <a:path w="5334000" h="428625">
                <a:moveTo>
                  <a:pt x="0" y="42824"/>
                </a:moveTo>
                <a:lnTo>
                  <a:pt x="3365" y="26156"/>
                </a:lnTo>
                <a:lnTo>
                  <a:pt x="12541" y="12544"/>
                </a:lnTo>
                <a:lnTo>
                  <a:pt x="26146" y="3365"/>
                </a:lnTo>
                <a:lnTo>
                  <a:pt x="42799" y="0"/>
                </a:lnTo>
                <a:lnTo>
                  <a:pt x="5291201" y="0"/>
                </a:lnTo>
                <a:lnTo>
                  <a:pt x="5307853" y="3365"/>
                </a:lnTo>
                <a:lnTo>
                  <a:pt x="5321458" y="12544"/>
                </a:lnTo>
                <a:lnTo>
                  <a:pt x="5330634" y="26156"/>
                </a:lnTo>
                <a:lnTo>
                  <a:pt x="5334000" y="42824"/>
                </a:lnTo>
                <a:lnTo>
                  <a:pt x="5334000" y="385419"/>
                </a:lnTo>
                <a:lnTo>
                  <a:pt x="5330634" y="402087"/>
                </a:lnTo>
                <a:lnTo>
                  <a:pt x="5321458" y="415699"/>
                </a:lnTo>
                <a:lnTo>
                  <a:pt x="5307853" y="424878"/>
                </a:lnTo>
                <a:lnTo>
                  <a:pt x="5291201" y="428244"/>
                </a:lnTo>
                <a:lnTo>
                  <a:pt x="42799" y="428244"/>
                </a:lnTo>
                <a:lnTo>
                  <a:pt x="26146" y="424878"/>
                </a:lnTo>
                <a:lnTo>
                  <a:pt x="12541" y="415699"/>
                </a:lnTo>
                <a:lnTo>
                  <a:pt x="3365" y="402087"/>
                </a:lnTo>
                <a:lnTo>
                  <a:pt x="0" y="385419"/>
                </a:lnTo>
                <a:lnTo>
                  <a:pt x="0" y="4282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42950" y="622983"/>
            <a:ext cx="11590020" cy="289622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ngôn ngữ phần biệt </a:t>
            </a:r>
            <a:r>
              <a:rPr spc="5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hoa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chữ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thường.</a:t>
            </a:r>
            <a:endParaRPr dirty="0">
              <a:latin typeface="Calibri"/>
              <a:cs typeface="Calibri"/>
            </a:endParaRPr>
          </a:p>
          <a:p>
            <a:pPr marL="341610" indent="-326493">
              <a:lnSpc>
                <a:spcPts val="248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biến </a:t>
            </a:r>
            <a:r>
              <a:rPr spc="5" dirty="0">
                <a:latin typeface="Calibri"/>
                <a:cs typeface="Calibri"/>
              </a:rPr>
              <a:t>X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x được </a:t>
            </a:r>
            <a:r>
              <a:rPr dirty="0">
                <a:latin typeface="Calibri"/>
                <a:cs typeface="Calibri"/>
              </a:rPr>
              <a:t>coi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là hai biến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bao gồm quy </a:t>
            </a:r>
            <a:r>
              <a:rPr spc="-5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nhất </a:t>
            </a:r>
            <a:r>
              <a:rPr spc="5" dirty="0">
                <a:latin typeface="Calibri"/>
                <a:cs typeface="Calibri"/>
              </a:rPr>
              <a:t>định để </a:t>
            </a:r>
            <a:r>
              <a:rPr dirty="0">
                <a:latin typeface="Calibri"/>
                <a:cs typeface="Calibri"/>
              </a:rPr>
              <a:t>đặt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như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745834" marR="1055813" indent="-757">
              <a:lnSpc>
                <a:spcPct val="272100"/>
              </a:lnSpc>
              <a:spcBef>
                <a:spcPts val="350"/>
              </a:spcBef>
            </a:pPr>
            <a:endParaRPr lang="en-US"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787403">
              <a:spcBef>
                <a:spcPts val="1267"/>
              </a:spcBef>
            </a:pPr>
            <a:r>
              <a:rPr sz="1900" spc="-11" smtClean="0">
                <a:latin typeface="Calibri"/>
                <a:cs typeface="Calibri"/>
              </a:rPr>
              <a:t>.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40130" y="1902948"/>
            <a:ext cx="464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Tên biến trong JavaScript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76052" y="2569963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Có thể bao gồm chữ số, dấu gạch dưới, và các ký tự chữ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779862" y="3201725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Phải bắt đầu bằng chữ hoặc ký tự gạch dưới 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774357" y="3860293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thể bắt đầu bằng số và không thể chứa dấu chấm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65638" y="4530855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chứa các ký tự đặc biệt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792560" y="5141905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thể chứa khoảng trắng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781130" y="5745480"/>
            <a:ext cx="65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Không thể là một từ khóa của JavaScript</a:t>
            </a:r>
            <a:endParaRPr lang="en-US"/>
          </a:p>
        </p:txBody>
      </p:sp>
      <p:sp>
        <p:nvSpPr>
          <p:cNvPr id="3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8341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8206"/>
            <a:ext cx="895096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</a:t>
            </a:r>
            <a:r>
              <a:rPr dirty="0"/>
              <a:t>kiểu </a:t>
            </a:r>
            <a:r>
              <a:rPr spc="-5" dirty="0"/>
              <a:t>dữ liệu </a:t>
            </a:r>
            <a:r>
              <a:rPr spc="-24" dirty="0"/>
              <a:t>trong </a:t>
            </a:r>
            <a:r>
              <a:rPr spc="-19" dirty="0"/>
              <a:t>JavaScript</a:t>
            </a:r>
            <a:r>
              <a:rPr spc="-84" dirty="0"/>
              <a:t> </a:t>
            </a:r>
            <a:r>
              <a:rPr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914147"/>
            <a:ext cx="11094721" cy="1339488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loại dữ liệu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trữ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biến, </a:t>
            </a:r>
            <a:r>
              <a:rPr spc="-5"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loại dữ liệu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kiểu dữ liệu trong JavaScript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phân </a:t>
            </a:r>
            <a:r>
              <a:rPr spc="5" dirty="0">
                <a:latin typeface="Calibri"/>
                <a:cs typeface="Calibri"/>
              </a:rPr>
              <a:t>thành </a:t>
            </a:r>
            <a:r>
              <a:rPr dirty="0">
                <a:latin typeface="Calibri"/>
                <a:cs typeface="Calibri"/>
              </a:rPr>
              <a:t>hai loại lớn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các kiểu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liệu nguyên thủy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tổng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</a:p>
          <a:p>
            <a:pPr marL="341610" marR="401315" indent="-326493">
              <a:lnSpc>
                <a:spcPts val="2453"/>
              </a:lnSpc>
              <a:spcBef>
                <a:spcPts val="1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Kiểu dữ liệu chỉ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duy nhất, trong khi các kiểu dữ liệu tổng hợp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 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nhóm các giá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trị.</a:t>
            </a:r>
          </a:p>
        </p:txBody>
      </p:sp>
      <p:sp>
        <p:nvSpPr>
          <p:cNvPr id="5" name="object 5"/>
          <p:cNvSpPr/>
          <p:nvPr/>
        </p:nvSpPr>
        <p:spPr>
          <a:xfrm>
            <a:off x="509018" y="2829305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018" y="2829305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608" y="2857502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1521" y="2933828"/>
            <a:ext cx="5078659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PRIMITIVE </a:t>
            </a:r>
            <a:r>
              <a:rPr sz="2400" b="1" spc="-114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025" y="3670174"/>
            <a:ext cx="10296312" cy="684551"/>
          </a:xfrm>
          <a:prstGeom prst="rect">
            <a:avLst/>
          </a:prstGeom>
        </p:spPr>
        <p:txBody>
          <a:bodyPr vert="horz" wrap="square" lIns="0" tIns="30231" rIns="0" bIns="0" rtlCol="0">
            <a:spAutoFit/>
          </a:bodyPr>
          <a:lstStyle/>
          <a:p>
            <a:pPr marL="341610" marR="6047" indent="-326493">
              <a:lnSpc>
                <a:spcPts val="2632"/>
              </a:lnSpc>
              <a:spcBef>
                <a:spcPts val="23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kiểu dữ liệu nguyên </a:t>
            </a:r>
            <a:r>
              <a:rPr spc="5" dirty="0">
                <a:latin typeface="Calibri"/>
                <a:cs typeface="Calibri"/>
              </a:rPr>
              <a:t>thủy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duy nhất như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  hoặc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chuỗi.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5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tĩnh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bạn có thể </a:t>
            </a:r>
            <a:r>
              <a:rPr spc="-11" dirty="0">
                <a:latin typeface="Calibri"/>
                <a:cs typeface="Calibri"/>
              </a:rPr>
              <a:t>gán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78730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8206"/>
            <a:ext cx="895096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</a:t>
            </a:r>
            <a:r>
              <a:rPr dirty="0"/>
              <a:t>kiểu </a:t>
            </a:r>
            <a:r>
              <a:rPr spc="-5" dirty="0"/>
              <a:t>dữ liệu </a:t>
            </a:r>
            <a:r>
              <a:rPr spc="-24" dirty="0"/>
              <a:t>trong </a:t>
            </a:r>
            <a:r>
              <a:rPr spc="-19" dirty="0"/>
              <a:t>JavaScript</a:t>
            </a:r>
            <a:r>
              <a:rPr spc="-84" dirty="0"/>
              <a:t>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971169"/>
            <a:ext cx="6178973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kiểu dữ liệu nguyên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thủy.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239" y="1592581"/>
            <a:ext cx="11425936" cy="3313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545788"/>
              </p:ext>
            </p:extLst>
          </p:nvPr>
        </p:nvGraphicFramePr>
        <p:xfrm>
          <a:off x="406401" y="1600200"/>
          <a:ext cx="11379201" cy="3290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5822"/>
                <a:gridCol w="8973379"/>
              </a:tblGrid>
              <a:tr h="82296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 </a:t>
                      </a:r>
                      <a:r>
                        <a:rPr sz="16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liệu</a:t>
                      </a:r>
                      <a:r>
                        <a:rPr lang="vi-VN" sz="1600" b="0" spc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cơ</a:t>
                      </a:r>
                      <a:r>
                        <a:rPr sz="1600" b="1" spc="-1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Boolean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cụ thể là,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đúng hay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sai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null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cụ thể là null, null là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từ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khóa.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number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9969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âm, dương,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và thập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phân. 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số ví dụ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lệ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bao gồm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7,5,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-  8, 7.5e-3,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vv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string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chuỗi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đặt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trong cặp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nháy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kép.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4821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8206"/>
            <a:ext cx="895096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</a:t>
            </a:r>
            <a:r>
              <a:rPr dirty="0"/>
              <a:t>kiểu </a:t>
            </a:r>
            <a:r>
              <a:rPr spc="-5" dirty="0"/>
              <a:t>dữ liệu </a:t>
            </a:r>
            <a:r>
              <a:rPr spc="-24" dirty="0"/>
              <a:t>trong </a:t>
            </a:r>
            <a:r>
              <a:rPr spc="-19" dirty="0"/>
              <a:t>JavaScript</a:t>
            </a:r>
            <a:r>
              <a:rPr spc="-35" dirty="0"/>
              <a:t> </a:t>
            </a:r>
            <a:r>
              <a:rPr spc="-11" dirty="0"/>
              <a:t>3-3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9151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943357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029" y="979322"/>
            <a:ext cx="10187092" cy="2317806"/>
          </a:xfrm>
          <a:prstGeom prst="rect">
            <a:avLst/>
          </a:prstGeom>
        </p:spPr>
        <p:txBody>
          <a:bodyPr vert="horz" wrap="square" lIns="0" tIns="62730" rIns="0" bIns="0" rtlCol="0">
            <a:spAutoFit/>
          </a:bodyPr>
          <a:lstStyle/>
          <a:p>
            <a:pPr marL="399804" indent="-322714">
              <a:spcBef>
                <a:spcPts val="494"/>
              </a:spcBef>
              <a:buFont typeface="Wingdings"/>
              <a:buChar char=""/>
              <a:tabLst>
                <a:tab pos="400558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COMPOSITE </a:t>
            </a:r>
            <a:r>
              <a:rPr sz="2400" b="1" spc="-114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2400">
              <a:latin typeface="Calibri"/>
              <a:cs typeface="Calibri"/>
            </a:endParaRPr>
          </a:p>
          <a:p>
            <a:pPr marL="341610" indent="-326493">
              <a:lnSpc>
                <a:spcPts val="2637"/>
              </a:lnSpc>
              <a:spcBef>
                <a:spcPts val="16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kiểu dữ liệu tổng hợp lưu trữ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bộ sưu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nhiều giá trị có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623"/>
              </a:lnSpc>
            </a:pPr>
            <a:r>
              <a:rPr dirty="0">
                <a:latin typeface="Calibri"/>
                <a:cs typeface="Calibri"/>
              </a:rPr>
              <a:t>quan,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giống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kiểu dữ </a:t>
            </a:r>
            <a:r>
              <a:rPr dirty="0">
                <a:latin typeface="Calibri"/>
                <a:cs typeface="Calibri"/>
              </a:rPr>
              <a:t>liệu nguyên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thủy.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61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JavaScript,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loại dữ liệu tổng hợp </a:t>
            </a:r>
            <a:r>
              <a:rPr spc="5" dirty="0">
                <a:latin typeface="Calibri"/>
                <a:cs typeface="Calibri"/>
              </a:rPr>
              <a:t>đang được </a:t>
            </a:r>
            <a:r>
              <a:rPr dirty="0">
                <a:latin typeface="Calibri"/>
                <a:cs typeface="Calibri"/>
              </a:rPr>
              <a:t>coi là đối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tượng.</a:t>
            </a:r>
            <a:endParaRPr>
              <a:latin typeface="Calibri"/>
              <a:cs typeface="Calibri"/>
            </a:endParaRPr>
          </a:p>
          <a:p>
            <a:pPr marL="341610" marR="309868" indent="-326493">
              <a:lnSpc>
                <a:spcPts val="2632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kiểu dữ liệu tổng hợp có thể là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trước hoặc người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 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 trong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kiểu dữ liệu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composite.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139184"/>
              </p:ext>
            </p:extLst>
          </p:nvPr>
        </p:nvGraphicFramePr>
        <p:xfrm>
          <a:off x="1163679" y="3660544"/>
          <a:ext cx="9575441" cy="22648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2443"/>
                <a:gridCol w="6332998"/>
              </a:tblGrid>
              <a:tr h="670561">
                <a:tc>
                  <a:txBody>
                    <a:bodyPr/>
                    <a:lstStyle/>
                    <a:p>
                      <a:pPr marL="0" marR="190500" indent="-27178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r>
                        <a:rPr sz="16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tổng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hợp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604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spc="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Objects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Kiểu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tượng trong</a:t>
                      </a:r>
                      <a:r>
                        <a:rPr sz="16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JavaScript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6" marB="0" anchor="ctr" anchorCtr="1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Functions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hàm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8590" marB="0" anchor="ctr" anchorCtr="1">
                    <a:solidFill>
                      <a:srgbClr val="F1DCDB"/>
                    </a:solidFill>
                  </a:tcPr>
                </a:tc>
              </a:tr>
              <a:tr h="3414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spc="-10" dirty="0" smtClean="0">
                          <a:latin typeface="+mn-lt"/>
                          <a:cs typeface="Arial"/>
                        </a:rPr>
                        <a:t>Arrays</a:t>
                      </a:r>
                      <a:endParaRPr lang="vi-VN" sz="1300" dirty="0" smtClean="0">
                        <a:latin typeface="+mn-lt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155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mảng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1541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690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Phương thức</a:t>
            </a:r>
            <a:r>
              <a:rPr spc="-65" dirty="0"/>
              <a:t> </a:t>
            </a:r>
            <a:r>
              <a:rPr spc="-11"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6" y="729743"/>
            <a:ext cx="10928774" cy="2565725"/>
          </a:xfrm>
          <a:prstGeom prst="rect">
            <a:avLst/>
          </a:prstGeom>
        </p:spPr>
        <p:txBody>
          <a:bodyPr vert="horz" wrap="square" lIns="0" tIns="12849" rIns="0" bIns="0" rtlCol="0">
            <a:spAutoFit/>
          </a:bodyPr>
          <a:lstStyle/>
          <a:p>
            <a:pPr marL="341610" marR="6801" indent="-326493">
              <a:lnSpc>
                <a:spcPct val="101600"/>
              </a:lnSpc>
              <a:spcBef>
                <a:spcPts val="1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9336060" algn="l"/>
              </a:tabLst>
            </a:pPr>
            <a:r>
              <a:rPr dirty="0">
                <a:latin typeface="Calibri"/>
                <a:cs typeface="Calibri"/>
              </a:rPr>
              <a:t>J</a:t>
            </a:r>
            <a:r>
              <a:rPr spc="-24" dirty="0">
                <a:latin typeface="Calibri"/>
                <a:cs typeface="Calibri"/>
              </a:rPr>
              <a:t>av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spc="11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cri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t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h</a:t>
            </a:r>
            <a:r>
              <a:rPr spc="5" dirty="0">
                <a:latin typeface="Calibri"/>
                <a:cs typeface="Calibri"/>
              </a:rPr>
              <a:t>o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hé</a:t>
            </a:r>
            <a:r>
              <a:rPr spc="5" dirty="0">
                <a:latin typeface="Calibri"/>
                <a:cs typeface="Calibri"/>
              </a:rPr>
              <a:t>p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</a:t>
            </a:r>
            <a:r>
              <a:rPr spc="-11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ể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hôn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i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5" dirty="0">
                <a:latin typeface="Calibri"/>
                <a:cs typeface="Calibri"/>
              </a:rPr>
              <a:t>á</a:t>
            </a:r>
            <a:r>
              <a:rPr spc="-5" dirty="0">
                <a:latin typeface="Calibri"/>
                <a:cs typeface="Calibri"/>
              </a:rPr>
              <a:t>c</a:t>
            </a:r>
            <a:r>
              <a:rPr spc="5" dirty="0">
                <a:latin typeface="Calibri"/>
                <a:cs typeface="Calibri"/>
              </a:rPr>
              <a:t>h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</a:t>
            </a:r>
            <a:r>
              <a:rPr spc="5" dirty="0">
                <a:latin typeface="Calibri"/>
                <a:cs typeface="Calibri"/>
              </a:rPr>
              <a:t>ử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ụ</a:t>
            </a:r>
            <a:r>
              <a:rPr spc="-5" dirty="0">
                <a:latin typeface="Calibri"/>
                <a:cs typeface="Calibri"/>
              </a:rPr>
              <a:t>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</a:t>
            </a:r>
            <a:r>
              <a:rPr spc="-5" dirty="0">
                <a:latin typeface="Calibri"/>
                <a:cs typeface="Calibri"/>
              </a:rPr>
              <a:t>ươ</a:t>
            </a:r>
            <a:r>
              <a:rPr dirty="0">
                <a:latin typeface="Calibri"/>
                <a:cs typeface="Calibri"/>
              </a:rPr>
              <a:t>n</a:t>
            </a:r>
            <a:r>
              <a:rPr spc="5" dirty="0">
                <a:latin typeface="Calibri"/>
                <a:cs typeface="Calibri"/>
              </a:rPr>
              <a:t>g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	c</a:t>
            </a:r>
            <a:r>
              <a:rPr spc="-5" dirty="0">
                <a:latin typeface="Calibri"/>
                <a:cs typeface="Calibri"/>
              </a:rPr>
              <a:t>ủ</a:t>
            </a:r>
            <a:r>
              <a:rPr dirty="0">
                <a:latin typeface="Calibri"/>
                <a:cs typeface="Calibri"/>
              </a:rPr>
              <a:t>a  đối tượng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document.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ts val="2618"/>
              </a:lnSpc>
              <a:spcBef>
                <a:spcPts val="7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Đối tượng document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được </a:t>
            </a:r>
            <a:r>
              <a:rPr spc="-11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trước trong JavaScript, đại  diện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trang HTML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quản lý trang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2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Mỗi đối tượng trong </a:t>
            </a:r>
            <a:r>
              <a:rPr spc="-5" dirty="0">
                <a:latin typeface="Calibri"/>
                <a:cs typeface="Calibri"/>
              </a:rPr>
              <a:t>JavaScript </a:t>
            </a:r>
            <a:r>
              <a:rPr dirty="0">
                <a:latin typeface="Calibri"/>
                <a:cs typeface="Calibri"/>
              </a:rPr>
              <a:t>bao gồm các phương thức, </a:t>
            </a:r>
            <a:r>
              <a:rPr spc="11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thực hiện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88"/>
              </a:lnSpc>
            </a:pPr>
            <a:r>
              <a:rPr dirty="0">
                <a:latin typeface="Calibri"/>
                <a:cs typeface="Calibri"/>
              </a:rPr>
              <a:t>nhiệm vụ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89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2870425" algn="l"/>
              </a:tabLst>
            </a:pPr>
            <a:r>
              <a:rPr dirty="0">
                <a:latin typeface="Calibri"/>
                <a:cs typeface="Calibri"/>
              </a:rPr>
              <a:t>Có  hai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20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thức	của </a:t>
            </a:r>
            <a:r>
              <a:rPr dirty="0">
                <a:latin typeface="Calibri"/>
                <a:cs typeface="Calibri"/>
              </a:rPr>
              <a:t>đối tượng document hiển thị bất kỳ loại dữ liệu </a:t>
            </a:r>
            <a:r>
              <a:rPr spc="-5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8427" y="3462911"/>
            <a:ext cx="182879" cy="86088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3310"/>
              </a:lnSpc>
              <a:spcBef>
                <a:spcPts val="114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lnSpc>
                <a:spcPts val="3310"/>
              </a:lnSpc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4594" y="3473579"/>
            <a:ext cx="8215207" cy="68516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lnSpc>
                <a:spcPts val="2632"/>
              </a:lnSpc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write()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Hiển thị bất kỳ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gì.</a:t>
            </a:r>
            <a:endParaRPr>
              <a:latin typeface="Calibri"/>
              <a:cs typeface="Calibri"/>
            </a:endParaRPr>
          </a:p>
          <a:p>
            <a:pPr marL="15114">
              <a:lnSpc>
                <a:spcPts val="2632"/>
              </a:lnSpc>
            </a:pPr>
            <a:r>
              <a:rPr spc="5" dirty="0">
                <a:latin typeface="Courier New"/>
                <a:cs typeface="Courier New"/>
              </a:rPr>
              <a:t>writeln()</a:t>
            </a:r>
            <a:r>
              <a:rPr spc="5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Hiển thị bất kỳ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gì sau đó xuống dòng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mới.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786" y="4350768"/>
            <a:ext cx="7078133" cy="94164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0812">
              <a:spcBef>
                <a:spcPts val="14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Courier New"/>
                <a:cs typeface="Courier New"/>
              </a:rPr>
              <a:t>document.write(“&lt;data&gt;”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1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variables);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6643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690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Phương thức</a:t>
            </a:r>
            <a:r>
              <a:rPr spc="-65" dirty="0"/>
              <a:t> </a:t>
            </a:r>
            <a:r>
              <a:rPr spc="-11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693343"/>
            <a:ext cx="11173306" cy="5705589"/>
          </a:xfrm>
          <a:prstGeom prst="rect">
            <a:avLst/>
          </a:prstGeom>
        </p:spPr>
        <p:txBody>
          <a:bodyPr vert="horz" wrap="square" lIns="0" tIns="163247" rIns="0" bIns="0" rtlCol="0">
            <a:spAutoFit/>
          </a:bodyPr>
          <a:lstStyle/>
          <a:p>
            <a:pPr marL="341610" indent="-326493">
              <a:spcBef>
                <a:spcPts val="128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document.writeln()</a:t>
            </a:r>
            <a:endParaRPr dirty="0">
              <a:latin typeface="Courier New"/>
              <a:cs typeface="Courier New"/>
            </a:endParaRPr>
          </a:p>
          <a:p>
            <a:pPr marL="367305">
              <a:spcBef>
                <a:spcPts val="1167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 marL="341610">
              <a:spcBef>
                <a:spcPts val="1093"/>
              </a:spcBef>
            </a:pPr>
            <a:r>
              <a:rPr spc="5" dirty="0">
                <a:latin typeface="Courier New"/>
                <a:cs typeface="Courier New"/>
              </a:rPr>
              <a:t>document.writeln(“&lt;data&gt;” +</a:t>
            </a:r>
            <a:r>
              <a:rPr dirty="0">
                <a:latin typeface="Courier New"/>
                <a:cs typeface="Courier New"/>
              </a:rPr>
              <a:t> variables);</a:t>
            </a:r>
          </a:p>
          <a:p>
            <a:pPr marL="341610" indent="-326493">
              <a:spcBef>
                <a:spcPts val="15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 </a:t>
            </a:r>
            <a:r>
              <a:rPr dirty="0">
                <a:latin typeface="Calibri"/>
                <a:cs typeface="Calibri"/>
              </a:rPr>
              <a:t>của phương </a:t>
            </a:r>
            <a:r>
              <a:rPr spc="5" dirty="0">
                <a:latin typeface="Calibri"/>
                <a:cs typeface="Calibri"/>
              </a:rPr>
              <a:t>thức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write()</a:t>
            </a:r>
            <a:r>
              <a:rPr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1636"/>
              </a:spcBef>
            </a:pPr>
            <a:r>
              <a:rPr spc="-5" dirty="0">
                <a:latin typeface="Courier New"/>
                <a:cs typeface="Courier New"/>
              </a:rPr>
              <a:t>&lt;!DOCTYPE HTML&gt;</a:t>
            </a:r>
            <a:endParaRPr dirty="0">
              <a:latin typeface="Courier New"/>
              <a:cs typeface="Courier New"/>
            </a:endParaRPr>
          </a:p>
          <a:p>
            <a:pPr marR="7424711" algn="ctr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  <a:endParaRPr dirty="0">
              <a:latin typeface="Courier New"/>
              <a:cs typeface="Courier New"/>
            </a:endParaRPr>
          </a:p>
          <a:p>
            <a:pPr marR="6843521" algn="ctr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  <a:endParaRPr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&lt;title&gt; JavaScript language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&lt;/title&gt;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1810833" marR="517706" indent="-71043">
              <a:lnSpc>
                <a:spcPct val="101899"/>
              </a:lnSpc>
              <a:spcBef>
                <a:spcPts val="19"/>
              </a:spcBef>
            </a:pPr>
            <a:r>
              <a:rPr spc="-5" dirty="0">
                <a:latin typeface="Courier New"/>
                <a:cs typeface="Courier New"/>
              </a:rPr>
              <a:t>document.write(“&lt;p&gt; JavaScript:”);  document.writeln(“is a scripting”);  document.write(“and a case-sensitive</a:t>
            </a:r>
            <a:r>
              <a:rPr spc="60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language.”);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54"/>
              </a:spcBef>
            </a:pPr>
            <a:r>
              <a:rPr spc="-5" dirty="0">
                <a:latin typeface="Courier New"/>
                <a:cs typeface="Courier New"/>
              </a:rPr>
              <a:t>&lt;/script&gt;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9"/>
              </a:spcBef>
            </a:pPr>
            <a:r>
              <a:rPr spc="-5" dirty="0">
                <a:latin typeface="Courier New"/>
                <a:cs typeface="Courier New"/>
              </a:rPr>
              <a:t>&lt;/head&gt;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&lt;p&gt;</a:t>
            </a:r>
            <a:endParaRPr dirty="0">
              <a:latin typeface="Courier New"/>
              <a:cs typeface="Courier New"/>
            </a:endParaRPr>
          </a:p>
          <a:p>
            <a:pPr marL="1157843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JavaScript: is a scripting and a case-sensitive</a:t>
            </a:r>
            <a:r>
              <a:rPr spc="125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language.</a:t>
            </a:r>
            <a:endParaRPr dirty="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&lt;/p&gt;</a:t>
            </a:r>
            <a:endParaRPr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pc="-5" dirty="0">
                <a:latin typeface="Courier New"/>
                <a:cs typeface="Courier New"/>
              </a:rPr>
              <a:t>&lt;/html&gt;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1335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690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Phương </a:t>
            </a:r>
            <a:r>
              <a:rPr spc="-5" dirty="0" err="1"/>
              <a:t>thức</a:t>
            </a:r>
            <a:r>
              <a:rPr spc="-65" dirty="0"/>
              <a:t> </a:t>
            </a:r>
            <a:r>
              <a:rPr lang="en-US" spc="-65" dirty="0"/>
              <a:t>3</a:t>
            </a:r>
            <a:r>
              <a:rPr spc="-11" dirty="0"/>
              <a:t>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68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1524003" y="1447801"/>
            <a:ext cx="7932928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01009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49733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Sử dụng chú</a:t>
            </a:r>
            <a:r>
              <a:rPr spc="-71" dirty="0"/>
              <a:t> </a:t>
            </a:r>
            <a:r>
              <a:rPr spc="-5" dirty="0"/>
              <a:t>thích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2820162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8293100" y="0"/>
                </a:moveTo>
                <a:lnTo>
                  <a:pt x="88900" y="0"/>
                </a:lnTo>
                <a:lnTo>
                  <a:pt x="54296" y="6979"/>
                </a:lnTo>
                <a:lnTo>
                  <a:pt x="26038" y="26019"/>
                </a:lnTo>
                <a:lnTo>
                  <a:pt x="6986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25"/>
                </a:lnTo>
                <a:lnTo>
                  <a:pt x="26038" y="507380"/>
                </a:lnTo>
                <a:lnTo>
                  <a:pt x="54296" y="526420"/>
                </a:lnTo>
                <a:lnTo>
                  <a:pt x="88900" y="533400"/>
                </a:lnTo>
                <a:lnTo>
                  <a:pt x="8293100" y="533400"/>
                </a:lnTo>
                <a:lnTo>
                  <a:pt x="8327725" y="526420"/>
                </a:lnTo>
                <a:lnTo>
                  <a:pt x="8355980" y="507380"/>
                </a:lnTo>
                <a:lnTo>
                  <a:pt x="8375020" y="479125"/>
                </a:lnTo>
                <a:lnTo>
                  <a:pt x="8382000" y="444500"/>
                </a:lnTo>
                <a:lnTo>
                  <a:pt x="8382000" y="88900"/>
                </a:lnTo>
                <a:lnTo>
                  <a:pt x="8375020" y="54274"/>
                </a:lnTo>
                <a:lnTo>
                  <a:pt x="8355980" y="26019"/>
                </a:lnTo>
                <a:lnTo>
                  <a:pt x="8327725" y="6979"/>
                </a:lnTo>
                <a:lnTo>
                  <a:pt x="82931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2820162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8293100" y="0"/>
                </a:lnTo>
                <a:lnTo>
                  <a:pt x="8327725" y="6979"/>
                </a:lnTo>
                <a:lnTo>
                  <a:pt x="8355980" y="26019"/>
                </a:lnTo>
                <a:lnTo>
                  <a:pt x="8375020" y="54274"/>
                </a:lnTo>
                <a:lnTo>
                  <a:pt x="8382000" y="88900"/>
                </a:lnTo>
                <a:lnTo>
                  <a:pt x="8382000" y="444500"/>
                </a:lnTo>
                <a:lnTo>
                  <a:pt x="8375020" y="479125"/>
                </a:lnTo>
                <a:lnTo>
                  <a:pt x="8355980" y="507380"/>
                </a:lnTo>
                <a:lnTo>
                  <a:pt x="8327725" y="526420"/>
                </a:lnTo>
                <a:lnTo>
                  <a:pt x="82931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2845308"/>
            <a:ext cx="11098953" cy="481965"/>
          </a:xfrm>
          <a:custGeom>
            <a:avLst/>
            <a:gdLst/>
            <a:ahLst/>
            <a:cxnLst/>
            <a:rect l="l" t="t" r="r" b="b"/>
            <a:pathLst>
              <a:path w="8324215" h="481964">
                <a:moveTo>
                  <a:pt x="0" y="481584"/>
                </a:moveTo>
                <a:lnTo>
                  <a:pt x="8324088" y="481584"/>
                </a:lnTo>
                <a:lnTo>
                  <a:pt x="8324088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2029" y="655710"/>
            <a:ext cx="11131126" cy="3330603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Chú thích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về </a:t>
            </a:r>
            <a:r>
              <a:rPr spc="5" dirty="0">
                <a:latin typeface="Calibri"/>
                <a:cs typeface="Calibri"/>
              </a:rPr>
              <a:t>một đoạn mã </a:t>
            </a:r>
            <a:r>
              <a:rPr dirty="0">
                <a:latin typeface="Calibri"/>
                <a:cs typeface="Calibri"/>
              </a:rPr>
              <a:t>trong kịch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3999"/>
              </a:lnSpc>
              <a:spcBef>
                <a:spcPts val="3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Khi kịch bản được thực thi, trình </a:t>
            </a:r>
            <a:r>
              <a:rPr spc="-5" dirty="0">
                <a:latin typeface="Calibri"/>
                <a:cs typeface="Calibri"/>
              </a:rPr>
              <a:t>duyệt xác </a:t>
            </a:r>
            <a:r>
              <a:rPr dirty="0">
                <a:latin typeface="Calibri"/>
                <a:cs typeface="Calibri"/>
              </a:rPr>
              <a:t>định chú thích vì chúng được đánh dấu  bằng ký tự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hiển thị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>
              <a:spcBef>
                <a:spcPts val="35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5" dirty="0">
                <a:latin typeface="Calibri"/>
                <a:cs typeface="Calibri"/>
              </a:rPr>
              <a:t>chú </a:t>
            </a:r>
            <a:r>
              <a:rPr dirty="0">
                <a:latin typeface="Calibri"/>
                <a:cs typeface="Calibri"/>
              </a:rPr>
              <a:t>thích .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18181" lvl="1" indent="-241091">
              <a:spcBef>
                <a:spcPts val="3125"/>
              </a:spcBef>
              <a:buSzPct val="95000"/>
              <a:buFont typeface="Wingdings"/>
              <a:buChar char=""/>
              <a:tabLst>
                <a:tab pos="31893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Chú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thích </a:t>
            </a:r>
            <a:r>
              <a:rPr sz="2400" b="1" spc="-5">
                <a:solidFill>
                  <a:srgbClr val="FFFFFF"/>
                </a:solidFill>
                <a:latin typeface="Calibri"/>
                <a:cs typeface="Calibri"/>
              </a:rPr>
              <a:t>một</a:t>
            </a:r>
            <a:r>
              <a:rPr sz="2400" b="1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mtClean="0">
                <a:solidFill>
                  <a:srgbClr val="FFFFFF"/>
                </a:solidFill>
                <a:latin typeface="Calibri"/>
                <a:cs typeface="Calibri"/>
              </a:rPr>
              <a:t>dòng</a:t>
            </a:r>
            <a:endParaRPr sz="3000">
              <a:latin typeface="Times New Roman"/>
              <a:cs typeface="Times New Roman"/>
            </a:endParaRPr>
          </a:p>
          <a:p>
            <a:pPr marL="341610">
              <a:spcBef>
                <a:spcPts val="5"/>
              </a:spcBef>
            </a:pPr>
            <a:r>
              <a:rPr spc="5" dirty="0">
                <a:latin typeface="Courier New"/>
                <a:cs typeface="Courier New"/>
              </a:rPr>
              <a:t>// </a:t>
            </a:r>
            <a:r>
              <a:rPr dirty="0">
                <a:latin typeface="Courier New"/>
                <a:cs typeface="Courier New"/>
              </a:rPr>
              <a:t>This statement declares </a:t>
            </a:r>
            <a:r>
              <a:rPr spc="5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variable named</a:t>
            </a:r>
            <a:r>
              <a:rPr spc="15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num.</a:t>
            </a:r>
            <a:endParaRPr>
              <a:latin typeface="Courier New"/>
              <a:cs typeface="Courier New"/>
            </a:endParaRPr>
          </a:p>
          <a:p>
            <a:pPr marL="1192610">
              <a:spcBef>
                <a:spcPts val="524"/>
              </a:spcBef>
            </a:pPr>
            <a:r>
              <a:rPr spc="5" dirty="0">
                <a:latin typeface="Courier New"/>
                <a:cs typeface="Courier New"/>
              </a:rPr>
              <a:t>var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num;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018" y="4575810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8293100" y="0"/>
                </a:moveTo>
                <a:lnTo>
                  <a:pt x="88900" y="0"/>
                </a:lnTo>
                <a:lnTo>
                  <a:pt x="54296" y="6979"/>
                </a:lnTo>
                <a:lnTo>
                  <a:pt x="26038" y="26019"/>
                </a:lnTo>
                <a:lnTo>
                  <a:pt x="6986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25"/>
                </a:lnTo>
                <a:lnTo>
                  <a:pt x="26038" y="507380"/>
                </a:lnTo>
                <a:lnTo>
                  <a:pt x="54296" y="526420"/>
                </a:lnTo>
                <a:lnTo>
                  <a:pt x="88900" y="533400"/>
                </a:lnTo>
                <a:lnTo>
                  <a:pt x="8293100" y="533400"/>
                </a:lnTo>
                <a:lnTo>
                  <a:pt x="8327725" y="526420"/>
                </a:lnTo>
                <a:lnTo>
                  <a:pt x="8355980" y="507380"/>
                </a:lnTo>
                <a:lnTo>
                  <a:pt x="8375020" y="479125"/>
                </a:lnTo>
                <a:lnTo>
                  <a:pt x="8382000" y="444500"/>
                </a:lnTo>
                <a:lnTo>
                  <a:pt x="8382000" y="88900"/>
                </a:lnTo>
                <a:lnTo>
                  <a:pt x="8375020" y="54274"/>
                </a:lnTo>
                <a:lnTo>
                  <a:pt x="8355980" y="26019"/>
                </a:lnTo>
                <a:lnTo>
                  <a:pt x="8327725" y="6979"/>
                </a:lnTo>
                <a:lnTo>
                  <a:pt x="82931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018" y="4575810"/>
            <a:ext cx="11175999" cy="533399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8293100" y="0"/>
                </a:lnTo>
                <a:lnTo>
                  <a:pt x="8327725" y="6979"/>
                </a:lnTo>
                <a:lnTo>
                  <a:pt x="8355980" y="26019"/>
                </a:lnTo>
                <a:lnTo>
                  <a:pt x="8375020" y="54274"/>
                </a:lnTo>
                <a:lnTo>
                  <a:pt x="8382000" y="88900"/>
                </a:lnTo>
                <a:lnTo>
                  <a:pt x="8382000" y="444500"/>
                </a:lnTo>
                <a:lnTo>
                  <a:pt x="8375020" y="479125"/>
                </a:lnTo>
                <a:lnTo>
                  <a:pt x="8355980" y="507380"/>
                </a:lnTo>
                <a:lnTo>
                  <a:pt x="8327725" y="526420"/>
                </a:lnTo>
                <a:lnTo>
                  <a:pt x="82931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608" y="4600956"/>
            <a:ext cx="11098953" cy="481965"/>
          </a:xfrm>
          <a:custGeom>
            <a:avLst/>
            <a:gdLst/>
            <a:ahLst/>
            <a:cxnLst/>
            <a:rect l="l" t="t" r="r" b="b"/>
            <a:pathLst>
              <a:path w="8324215" h="481964">
                <a:moveTo>
                  <a:pt x="0" y="481584"/>
                </a:moveTo>
                <a:lnTo>
                  <a:pt x="8324088" y="481584"/>
                </a:lnTo>
                <a:lnTo>
                  <a:pt x="8324088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1521" y="4645280"/>
            <a:ext cx="4989404" cy="180806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21960" indent="-306843">
              <a:spcBef>
                <a:spcPts val="119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Chú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thích nhiều</a:t>
            </a:r>
            <a:r>
              <a:rPr sz="2400" b="1" spc="-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dòng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700">
              <a:latin typeface="Times New Roman"/>
              <a:cs typeface="Times New Roman"/>
            </a:endParaRPr>
          </a:p>
          <a:p>
            <a:pPr marL="358992">
              <a:lnSpc>
                <a:spcPts val="2577"/>
              </a:lnSpc>
            </a:pPr>
            <a:r>
              <a:rPr spc="5" dirty="0">
                <a:latin typeface="Courier New"/>
                <a:cs typeface="Courier New"/>
              </a:rPr>
              <a:t>/* This line </a:t>
            </a:r>
            <a:r>
              <a:rPr dirty="0">
                <a:latin typeface="Courier New"/>
                <a:cs typeface="Courier New"/>
              </a:rPr>
              <a:t>of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code</a:t>
            </a:r>
            <a:endParaRPr>
              <a:latin typeface="Courier New"/>
              <a:cs typeface="Courier New"/>
            </a:endParaRPr>
          </a:p>
          <a:p>
            <a:pPr marL="700602">
              <a:lnSpc>
                <a:spcPts val="2577"/>
              </a:lnSpc>
            </a:pPr>
            <a:r>
              <a:rPr dirty="0">
                <a:latin typeface="Courier New"/>
                <a:cs typeface="Courier New"/>
              </a:rPr>
              <a:t>declares </a:t>
            </a:r>
            <a:r>
              <a:rPr spc="5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variable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*/</a:t>
            </a:r>
            <a:endParaRPr>
              <a:latin typeface="Courier New"/>
              <a:cs typeface="Courier New"/>
            </a:endParaRPr>
          </a:p>
          <a:p>
            <a:pPr marL="700602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var</a:t>
            </a:r>
            <a:r>
              <a:rPr spc="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293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331105"/>
              </p:ext>
            </p:extLst>
          </p:nvPr>
        </p:nvGraphicFramePr>
        <p:xfrm>
          <a:off x="232116" y="3207652"/>
          <a:ext cx="11493215" cy="2975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7562"/>
                <a:gridCol w="5757321"/>
                <a:gridCol w="3518332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Toán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5544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(Addition)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Thực hiện cộng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45 +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56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122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(Subtraction)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Thực 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trừ hai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76-78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(Division)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Thực 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chia hai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24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8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25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(Modulo)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Thực 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chia hai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dư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34544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90 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20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387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(Multiplication)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Thực hiện nhân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98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10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980" y="118638"/>
            <a:ext cx="51028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4" dirty="0"/>
              <a:t>Toán </a:t>
            </a:r>
            <a:r>
              <a:rPr dirty="0"/>
              <a:t>tử </a:t>
            </a:r>
            <a:r>
              <a:rPr spc="-5" dirty="0"/>
              <a:t>số </a:t>
            </a:r>
            <a:r>
              <a:rPr spc="-11" dirty="0"/>
              <a:t>học</a:t>
            </a:r>
            <a:r>
              <a:rPr spc="11" dirty="0"/>
              <a:t> </a:t>
            </a:r>
            <a:r>
              <a:rPr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91746" y="893064"/>
            <a:ext cx="11352784" cy="1783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9710" y="927861"/>
            <a:ext cx="10781066" cy="219791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1918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ngôi.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hiện phép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học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toán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25698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phép bạn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tính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số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82422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83176" algn="l"/>
              </a:tabLst>
            </a:pPr>
            <a:r>
              <a:rPr dirty="0">
                <a:latin typeface="Calibri"/>
                <a:cs typeface="Calibri"/>
              </a:rPr>
              <a:t>Danh sách bảng số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học.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510244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8156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ký </a:t>
            </a:r>
            <a:r>
              <a:rPr spc="-5" dirty="0"/>
              <a:t>tự không </a:t>
            </a:r>
            <a:r>
              <a:rPr spc="-11" dirty="0"/>
              <a:t>in </a:t>
            </a:r>
            <a:r>
              <a:rPr spc="-60" dirty="0"/>
              <a:t>ra</a:t>
            </a:r>
            <a:r>
              <a:rPr spc="-41" dirty="0"/>
              <a:t> </a:t>
            </a:r>
            <a:r>
              <a:rPr spc="-5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61745"/>
            <a:ext cx="10984652" cy="13138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123946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tự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thoát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tự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là trước bởi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dấu </a:t>
            </a:r>
            <a:r>
              <a:rPr spc="-5" dirty="0">
                <a:latin typeface="Calibri"/>
                <a:cs typeface="Calibri"/>
              </a:rPr>
              <a:t>gạch </a:t>
            </a:r>
            <a:r>
              <a:rPr spc="5" dirty="0">
                <a:latin typeface="Calibri"/>
                <a:cs typeface="Calibri"/>
              </a:rPr>
              <a:t>chéo </a:t>
            </a:r>
            <a:r>
              <a:rPr dirty="0">
                <a:latin typeface="Calibri"/>
                <a:cs typeface="Calibri"/>
              </a:rPr>
              <a:t>ngược  (\).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ký tự thoát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hiển thị các ký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không in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như ký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spc="-5" dirty="0">
                <a:latin typeface="Calibri"/>
                <a:cs typeface="Calibri"/>
              </a:rPr>
              <a:t>tab, </a:t>
            </a:r>
            <a:r>
              <a:rPr dirty="0">
                <a:latin typeface="Calibri"/>
                <a:cs typeface="Calibri"/>
              </a:rPr>
              <a:t>ký tự  space </a:t>
            </a:r>
            <a:r>
              <a:rPr spc="-5" dirty="0">
                <a:latin typeface="Calibri"/>
                <a:cs typeface="Calibri"/>
              </a:rPr>
              <a:t>hay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backspace.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JavaScript, các </a:t>
            </a:r>
            <a:r>
              <a:rPr spc="5" dirty="0">
                <a:latin typeface="Calibri"/>
                <a:cs typeface="Calibri"/>
              </a:rPr>
              <a:t>ký tự </a:t>
            </a:r>
            <a:r>
              <a:rPr dirty="0">
                <a:latin typeface="Calibri"/>
                <a:cs typeface="Calibri"/>
              </a:rPr>
              <a:t>thoát phải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đặt trong dấu ngoặc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kép.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nhân </a:t>
            </a:r>
            <a:r>
              <a:rPr spc="-5" dirty="0">
                <a:latin typeface="Calibri"/>
                <a:cs typeface="Calibri"/>
              </a:rPr>
              <a:t>vật dãy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thoát.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333413"/>
              </p:ext>
            </p:extLst>
          </p:nvPr>
        </p:nvGraphicFramePr>
        <p:xfrm>
          <a:off x="914400" y="2240330"/>
          <a:ext cx="10464800" cy="39096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8040"/>
                <a:gridCol w="8366760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160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Ký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thoát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485776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\b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Back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space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solidFill>
                      <a:srgbClr val="D6E3BC"/>
                    </a:solidFill>
                  </a:tcPr>
                </a:tc>
              </a:tr>
              <a:tr h="428626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\f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Form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feed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6680" marB="0">
                    <a:solidFill>
                      <a:srgbClr val="F1DCDB"/>
                    </a:solidFill>
                  </a:tcPr>
                </a:tc>
              </a:tr>
              <a:tr h="428626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line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solidFill>
                      <a:srgbClr val="D6E3BC"/>
                    </a:solidFill>
                  </a:tcPr>
                </a:tc>
              </a:tr>
              <a:tr h="426721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92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Carriage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return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652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Horizontal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tab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\’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quote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\”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9652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Double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quote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5607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8156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ký </a:t>
            </a:r>
            <a:r>
              <a:rPr spc="-5" dirty="0"/>
              <a:t>tự không </a:t>
            </a:r>
            <a:r>
              <a:rPr spc="-11" dirty="0"/>
              <a:t>in </a:t>
            </a:r>
            <a:r>
              <a:rPr spc="-60" dirty="0"/>
              <a:t>ra</a:t>
            </a:r>
            <a:r>
              <a:rPr spc="-41" dirty="0"/>
              <a:t> </a:t>
            </a:r>
            <a:r>
              <a:rPr spc="-5"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01042" y="1010413"/>
            <a:ext cx="11019537" cy="2965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37563"/>
              </p:ext>
            </p:extLst>
          </p:nvPr>
        </p:nvGraphicFramePr>
        <p:xfrm>
          <a:off x="711204" y="1018590"/>
          <a:ext cx="10973647" cy="3086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020"/>
                <a:gridCol w="8872627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Ký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thoát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540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Backslash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\\aaa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445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Latin-1 encoding character using octal representation, where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aaa are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three  octal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numbers. For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example,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\251 represents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the copyright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symbol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</a:tr>
              <a:tr h="7530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\\xaa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382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Latin-1 encoding character using hexadecimal representation, where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aa are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two hexadecimal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numbers. For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example, \x61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represents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the character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‘a’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\\uaaaa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174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Represent the Unicode encoding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character,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aaaa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are four hexadecimal numbers.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example, the character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\u0020 represents a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space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53626" y="4087736"/>
            <a:ext cx="10722187" cy="1901387"/>
          </a:xfrm>
          <a:prstGeom prst="rect">
            <a:avLst/>
          </a:prstGeom>
        </p:spPr>
        <p:txBody>
          <a:bodyPr vert="horz" wrap="square" lIns="0" tIns="204058" rIns="0" bIns="0" rtlCol="0">
            <a:spAutoFit/>
          </a:bodyPr>
          <a:lstStyle/>
          <a:p>
            <a:pPr marL="341610" indent="-326493">
              <a:spcBef>
                <a:spcPts val="160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250917">
              <a:spcBef>
                <a:spcPts val="1251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14021" marR="6047" indent="-2472889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document.write(“You need to have a \u0022credit card\u0022, </a:t>
            </a:r>
            <a:r>
              <a:rPr sz="1900" spc="-11" dirty="0">
                <a:latin typeface="Courier New"/>
                <a:cs typeface="Courier New"/>
              </a:rPr>
              <a:t>if  </a:t>
            </a:r>
            <a:r>
              <a:rPr sz="1900" spc="-5" dirty="0">
                <a:latin typeface="Courier New"/>
                <a:cs typeface="Courier New"/>
              </a:rPr>
              <a:t>you want to shop on the</a:t>
            </a:r>
            <a:r>
              <a:rPr sz="1900" spc="6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\’Internet\’.”);</a:t>
            </a:r>
            <a:endParaRPr sz="1900">
              <a:latin typeface="Courier New"/>
              <a:cs typeface="Courier New"/>
            </a:endParaRPr>
          </a:p>
          <a:p>
            <a:pPr marL="250917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8757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1-4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99847"/>
            <a:ext cx="11130279" cy="1006064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hàm là một </a:t>
            </a:r>
            <a:r>
              <a:rPr spc="5" dirty="0">
                <a:latin typeface="Calibri"/>
                <a:cs typeface="Calibri"/>
              </a:rPr>
              <a:t>đoạn mã mà 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hoạt </a:t>
            </a:r>
            <a:r>
              <a:rPr spc="5" dirty="0">
                <a:latin typeface="Calibri"/>
                <a:cs typeface="Calibri"/>
              </a:rPr>
              <a:t>động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biến để hoàn  thành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nhiệm vụ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cần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hoặc nhiều giá trị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1" dirty="0">
                <a:latin typeface="Calibri"/>
                <a:cs typeface="Calibri"/>
              </a:rPr>
              <a:t>vào, </a:t>
            </a:r>
            <a:r>
              <a:rPr dirty="0">
                <a:latin typeface="Calibri"/>
                <a:cs typeface="Calibri"/>
              </a:rPr>
              <a:t>xử lý </a:t>
            </a:r>
            <a:r>
              <a:rPr spc="5" dirty="0">
                <a:latin typeface="Calibri"/>
                <a:cs typeface="Calibri"/>
              </a:rPr>
              <a:t>chúng,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trả </a:t>
            </a:r>
            <a:r>
              <a:rPr dirty="0">
                <a:latin typeface="Calibri"/>
                <a:cs typeface="Calibri"/>
              </a:rPr>
              <a:t>về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ra.</a:t>
            </a:r>
            <a:endParaRPr dirty="0"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hàm được </a:t>
            </a:r>
            <a:r>
              <a:rPr spc="-19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trong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913691"/>
              </p:ext>
            </p:extLst>
          </p:nvPr>
        </p:nvGraphicFramePr>
        <p:xfrm>
          <a:off x="437378" y="2233830"/>
          <a:ext cx="11317240" cy="40075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6938"/>
                <a:gridCol w="3925920"/>
                <a:gridCol w="4994382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222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9487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alert()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698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12382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với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 thông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tin và nút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OK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715010">
                        <a:lnSpc>
                          <a:spcPct val="103099"/>
                        </a:lnSpc>
                        <a:spcBef>
                          <a:spcPts val="82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alert(“Please fill all the  fields of the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form”);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04776" marB="0">
                    <a:solidFill>
                      <a:srgbClr val="D6E3BC"/>
                    </a:solidFill>
                  </a:tcPr>
                </a:tc>
              </a:tr>
              <a:tr h="1015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confirm()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93345">
                        <a:lnSpc>
                          <a:spcPct val="102600"/>
                        </a:lnSpc>
                        <a:spcBef>
                          <a:spcPts val="9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với nút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OK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Cancel.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thực một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động,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dùng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muốn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thực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hiện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30797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confirm(“Are you sure you want  to close the</a:t>
                      </a:r>
                      <a:r>
                        <a:rPr sz="13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page?”);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05410" marB="0">
                    <a:solidFill>
                      <a:srgbClr val="F1DCDB"/>
                    </a:solidFill>
                  </a:tcPr>
                </a:tc>
              </a:tr>
              <a:tr h="7536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parseInt()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50800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Chuyển đổi 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parseInt(“25</a:t>
                      </a:r>
                      <a:r>
                        <a:rPr sz="13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years”);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11760" marB="0">
                    <a:solidFill>
                      <a:srgbClr val="D6E3BC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parseFloat()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692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174625">
                        <a:lnSpc>
                          <a:spcPct val="102299"/>
                        </a:lnSpc>
                        <a:spcBef>
                          <a:spcPts val="81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Chuyển đổi một 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dấu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thập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phân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287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5" dirty="0">
                          <a:latin typeface="Courier New"/>
                          <a:cs typeface="Courier New"/>
                        </a:rPr>
                        <a:t>parseFloat(“10.33”);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Courier New"/>
                          <a:cs typeface="Courier New"/>
                        </a:rPr>
                        <a:t>10.33</a:t>
                      </a:r>
                      <a:endParaRPr sz="1100" dirty="0">
                        <a:latin typeface="Courier New"/>
                        <a:cs typeface="Courier New"/>
                      </a:endParaRPr>
                    </a:p>
                  </a:txBody>
                  <a:tcPr marL="0" marR="0" marT="9715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9758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2-4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73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79517"/>
              </p:ext>
            </p:extLst>
          </p:nvPr>
        </p:nvGraphicFramePr>
        <p:xfrm>
          <a:off x="790575" y="765811"/>
          <a:ext cx="10465644" cy="31975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3266"/>
                <a:gridCol w="4345824"/>
                <a:gridCol w="4456554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4000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eval()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4698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0650" marR="377190">
                        <a:lnSpc>
                          <a:spcPct val="1125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Tính toán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biểu thức và trả về kết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quả.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eval(“2+2”);</a:t>
                      </a:r>
                      <a:endParaRPr sz="130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Courier New"/>
                          <a:cs typeface="Courier New"/>
                        </a:rPr>
                        <a:t>4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11126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isNaN()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698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phải là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isNan(“Hello”);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true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</a:txBody>
                  <a:tcPr marL="0" marR="0" marT="111126" marB="0">
                    <a:solidFill>
                      <a:srgbClr val="F1DCDB"/>
                    </a:solidFill>
                  </a:tcPr>
                </a:tc>
              </a:tr>
              <a:tr h="11763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prompt()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4762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650" marR="179070">
                        <a:lnSpc>
                          <a:spcPct val="102600"/>
                        </a:lnSpc>
                        <a:spcBef>
                          <a:spcPts val="9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chấp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nhận  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thông qua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hộp  văn bản.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cũng chấp nhận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mặc  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văn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71310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prompt(“Enter your name”,  “Name”);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</a:txBody>
                  <a:tcPr marL="0" marR="0" marT="10541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53625" y="4004057"/>
            <a:ext cx="6645486" cy="242153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3240752" algn="ctr">
              <a:spcBef>
                <a:spcPts val="2748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spc="-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 dirty="0">
              <a:latin typeface="Courier New"/>
              <a:cs typeface="Courier New"/>
            </a:endParaRPr>
          </a:p>
          <a:p>
            <a:pPr marL="396025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686242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L="68624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&lt;title&gt; JavaScript language &lt;/title&gt;</a:t>
            </a:r>
            <a:endParaRPr sz="1900" dirty="0">
              <a:latin typeface="Courier New"/>
              <a:cs typeface="Courier New"/>
            </a:endParaRPr>
          </a:p>
          <a:p>
            <a:pPr marR="3097155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1629447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var value =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“”;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9835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78746" y="746278"/>
            <a:ext cx="10132908" cy="372037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923328" marR="447417" indent="-2036050">
              <a:lnSpc>
                <a:spcPct val="120000"/>
              </a:lnSpc>
              <a:spcBef>
                <a:spcPts val="119"/>
              </a:spcBef>
            </a:pPr>
            <a:r>
              <a:rPr sz="1900" spc="-5" dirty="0">
                <a:latin typeface="Courier New"/>
                <a:cs typeface="Courier New"/>
              </a:rPr>
              <a:t>var numone = prompt(“enter first value to perform the  multiplication operation”,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value);</a:t>
            </a:r>
            <a:endParaRPr sz="1900">
              <a:latin typeface="Courier New"/>
              <a:cs typeface="Courier New"/>
            </a:endParaRPr>
          </a:p>
          <a:p>
            <a:pPr marL="2923328" marR="304575" indent="-2037563">
              <a:lnSpc>
                <a:spcPct val="130000"/>
              </a:lnSpc>
              <a:spcBef>
                <a:spcPts val="917"/>
              </a:spcBef>
            </a:pPr>
            <a:r>
              <a:rPr sz="1900" spc="-5" dirty="0">
                <a:latin typeface="Courier New"/>
                <a:cs typeface="Courier New"/>
              </a:rPr>
              <a:t>var numtwo = prompt(“enter second value </a:t>
            </a:r>
            <a:r>
              <a:rPr sz="1900" dirty="0">
                <a:latin typeface="Courier New"/>
                <a:cs typeface="Courier New"/>
              </a:rPr>
              <a:t>to </a:t>
            </a:r>
            <a:r>
              <a:rPr sz="1900" spc="-5" dirty="0">
                <a:latin typeface="Courier New"/>
                <a:cs typeface="Courier New"/>
              </a:rPr>
              <a:t>perform the  multiplication operation”,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value);</a:t>
            </a:r>
            <a:endParaRPr sz="1900">
              <a:latin typeface="Courier New"/>
              <a:cs typeface="Courier New"/>
            </a:endParaRPr>
          </a:p>
          <a:p>
            <a:pPr marL="887276" marR="148887">
              <a:lnSpc>
                <a:spcPct val="120000"/>
              </a:lnSpc>
              <a:tabLst>
                <a:tab pos="4958623" algn="l"/>
              </a:tabLst>
            </a:pPr>
            <a:r>
              <a:rPr sz="1900" spc="-5" dirty="0">
                <a:latin typeface="Courier New"/>
                <a:cs typeface="Courier New"/>
              </a:rPr>
              <a:t>var result =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eval(numone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*	numtwo);  document.write(“The result of multiplying: “ + numone</a:t>
            </a:r>
            <a:r>
              <a:rPr sz="1900" spc="13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+</a:t>
            </a:r>
            <a:endParaRPr sz="1900">
              <a:latin typeface="Courier New"/>
              <a:cs typeface="Courier New"/>
            </a:endParaRPr>
          </a:p>
          <a:p>
            <a:pPr marL="2778221">
              <a:spcBef>
                <a:spcPts val="456"/>
              </a:spcBef>
            </a:pPr>
            <a:r>
              <a:rPr sz="1900" spc="-5" dirty="0">
                <a:latin typeface="Courier New"/>
                <a:cs typeface="Courier New"/>
              </a:rPr>
              <a:t>“and “ + numtwo + “ is: “ + result + “.”</a:t>
            </a:r>
            <a:r>
              <a:rPr sz="1900" spc="71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);</a:t>
            </a:r>
            <a:endParaRPr sz="1900">
              <a:latin typeface="Courier New"/>
              <a:cs typeface="Courier New"/>
            </a:endParaRPr>
          </a:p>
          <a:p>
            <a:pPr marL="450439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  <a:p>
            <a:pPr marL="450439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6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0206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hàm </a:t>
            </a:r>
            <a:r>
              <a:rPr spc="-30" dirty="0"/>
              <a:t>có </a:t>
            </a:r>
            <a:r>
              <a:rPr spc="-5" dirty="0"/>
              <a:t>sẵn</a:t>
            </a:r>
            <a:r>
              <a:rPr spc="-65" dirty="0"/>
              <a:t> </a:t>
            </a:r>
            <a:r>
              <a:rPr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75</a:t>
            </a:fld>
            <a:endParaRPr dirty="0"/>
          </a:p>
        </p:txBody>
      </p:sp>
      <p:sp>
        <p:nvSpPr>
          <p:cNvPr id="7" name="object 3"/>
          <p:cNvSpPr txBox="1"/>
          <p:nvPr/>
        </p:nvSpPr>
        <p:spPr>
          <a:xfrm>
            <a:off x="653628" y="837947"/>
            <a:ext cx="5118099" cy="370204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41610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sẽ hiển thị số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tiên 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vào.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1070866" y="1524002"/>
            <a:ext cx="4923535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 txBox="1"/>
          <p:nvPr/>
        </p:nvSpPr>
        <p:spPr>
          <a:xfrm>
            <a:off x="6446014" y="837947"/>
            <a:ext cx="4507655" cy="690805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41610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số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  hai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6807200" y="1524002"/>
            <a:ext cx="4923535" cy="2438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/>
          <p:nvPr/>
        </p:nvSpPr>
        <p:spPr>
          <a:xfrm>
            <a:off x="653628" y="4088510"/>
            <a:ext cx="472270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sẽ hiển thị </a:t>
            </a:r>
            <a:r>
              <a:rPr spc="-19" dirty="0">
                <a:latin typeface="Calibri"/>
                <a:cs typeface="Calibri"/>
              </a:rPr>
              <a:t>kết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</a:p>
        </p:txBody>
      </p:sp>
      <p:sp>
        <p:nvSpPr>
          <p:cNvPr id="12" name="object 8"/>
          <p:cNvSpPr/>
          <p:nvPr/>
        </p:nvSpPr>
        <p:spPr>
          <a:xfrm>
            <a:off x="1070864" y="4495801"/>
            <a:ext cx="6039105" cy="18288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5344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1368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</a:t>
            </a:r>
            <a:r>
              <a:rPr spc="-95" dirty="0"/>
              <a:t> </a:t>
            </a:r>
            <a:r>
              <a:rPr spc="-11" dirty="0"/>
              <a:t>kiện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30" y="777629"/>
            <a:ext cx="8492912" cy="1876359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5" dirty="0">
                <a:latin typeface="Calibri"/>
                <a:cs typeface="Calibri"/>
              </a:rPr>
              <a:t>tương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 các </a:t>
            </a:r>
            <a:r>
              <a:rPr spc="-5" dirty="0">
                <a:latin typeface="Calibri"/>
                <a:cs typeface="Calibri"/>
              </a:rPr>
              <a:t>trang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sự kiện </a:t>
            </a:r>
            <a:r>
              <a:rPr spc="5" dirty="0">
                <a:latin typeface="Calibri"/>
                <a:cs typeface="Calibri"/>
              </a:rPr>
              <a:t>thường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click chuột, gõ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phím,..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Quá </a:t>
            </a:r>
            <a:r>
              <a:rPr dirty="0">
                <a:latin typeface="Calibri"/>
                <a:cs typeface="Calibri"/>
              </a:rPr>
              <a:t>trình xử lý các sự kiện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gọi là xử lý sự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8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sẽ hiển thị các sự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9615" y="2743201"/>
            <a:ext cx="9066785" cy="3657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8810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61451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Điều khiển sự kiện</a:t>
            </a:r>
            <a:r>
              <a:rPr spc="-71" dirty="0"/>
              <a:t> </a:t>
            </a:r>
            <a:r>
              <a:rPr spc="-19" dirty="0"/>
              <a:t>1-2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1098042"/>
            <a:ext cx="11175999" cy="77723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026159"/>
            <a:ext cx="11175999" cy="756285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8256016" y="0"/>
                </a:moveTo>
                <a:lnTo>
                  <a:pt x="125983" y="0"/>
                </a:lnTo>
                <a:lnTo>
                  <a:pt x="76943" y="9898"/>
                </a:lnTo>
                <a:lnTo>
                  <a:pt x="36898" y="36893"/>
                </a:lnTo>
                <a:lnTo>
                  <a:pt x="9899" y="76938"/>
                </a:lnTo>
                <a:lnTo>
                  <a:pt x="0" y="125983"/>
                </a:lnTo>
                <a:lnTo>
                  <a:pt x="0" y="629919"/>
                </a:lnTo>
                <a:lnTo>
                  <a:pt x="9899" y="678965"/>
                </a:lnTo>
                <a:lnTo>
                  <a:pt x="36898" y="719010"/>
                </a:lnTo>
                <a:lnTo>
                  <a:pt x="76943" y="746005"/>
                </a:lnTo>
                <a:lnTo>
                  <a:pt x="125983" y="755903"/>
                </a:lnTo>
                <a:lnTo>
                  <a:pt x="8256016" y="755903"/>
                </a:lnTo>
                <a:lnTo>
                  <a:pt x="8305061" y="746005"/>
                </a:lnTo>
                <a:lnTo>
                  <a:pt x="8345106" y="719010"/>
                </a:lnTo>
                <a:lnTo>
                  <a:pt x="8372101" y="678965"/>
                </a:lnTo>
                <a:lnTo>
                  <a:pt x="8382000" y="629919"/>
                </a:lnTo>
                <a:lnTo>
                  <a:pt x="8382000" y="125983"/>
                </a:lnTo>
                <a:lnTo>
                  <a:pt x="8372101" y="76938"/>
                </a:lnTo>
                <a:lnTo>
                  <a:pt x="8345106" y="36893"/>
                </a:lnTo>
                <a:lnTo>
                  <a:pt x="8305061" y="9898"/>
                </a:lnTo>
                <a:lnTo>
                  <a:pt x="82560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868928"/>
            <a:ext cx="11175999" cy="696596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8265922" y="0"/>
                </a:moveTo>
                <a:lnTo>
                  <a:pt x="116078" y="0"/>
                </a:lnTo>
                <a:lnTo>
                  <a:pt x="70894" y="9118"/>
                </a:lnTo>
                <a:lnTo>
                  <a:pt x="33997" y="33988"/>
                </a:lnTo>
                <a:lnTo>
                  <a:pt x="9121" y="70883"/>
                </a:lnTo>
                <a:lnTo>
                  <a:pt x="0" y="116078"/>
                </a:lnTo>
                <a:lnTo>
                  <a:pt x="0" y="580390"/>
                </a:lnTo>
                <a:lnTo>
                  <a:pt x="9121" y="625584"/>
                </a:lnTo>
                <a:lnTo>
                  <a:pt x="33997" y="662479"/>
                </a:lnTo>
                <a:lnTo>
                  <a:pt x="70894" y="687349"/>
                </a:lnTo>
                <a:lnTo>
                  <a:pt x="116078" y="696468"/>
                </a:lnTo>
                <a:lnTo>
                  <a:pt x="8265922" y="696468"/>
                </a:lnTo>
                <a:lnTo>
                  <a:pt x="8311116" y="687349"/>
                </a:lnTo>
                <a:lnTo>
                  <a:pt x="8348011" y="662479"/>
                </a:lnTo>
                <a:lnTo>
                  <a:pt x="8372881" y="625584"/>
                </a:lnTo>
                <a:lnTo>
                  <a:pt x="8382000" y="580390"/>
                </a:lnTo>
                <a:lnTo>
                  <a:pt x="8382000" y="116078"/>
                </a:lnTo>
                <a:lnTo>
                  <a:pt x="8372881" y="70883"/>
                </a:lnTo>
                <a:lnTo>
                  <a:pt x="8348011" y="33988"/>
                </a:lnTo>
                <a:lnTo>
                  <a:pt x="8311116" y="9118"/>
                </a:lnTo>
                <a:lnTo>
                  <a:pt x="826592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868928"/>
            <a:ext cx="11175999" cy="696596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0" y="116078"/>
                </a:moveTo>
                <a:lnTo>
                  <a:pt x="9121" y="70883"/>
                </a:lnTo>
                <a:lnTo>
                  <a:pt x="33997" y="33988"/>
                </a:lnTo>
                <a:lnTo>
                  <a:pt x="70894" y="9118"/>
                </a:lnTo>
                <a:lnTo>
                  <a:pt x="116078" y="0"/>
                </a:lnTo>
                <a:lnTo>
                  <a:pt x="8265922" y="0"/>
                </a:lnTo>
                <a:lnTo>
                  <a:pt x="8311116" y="9118"/>
                </a:lnTo>
                <a:lnTo>
                  <a:pt x="8348011" y="33988"/>
                </a:lnTo>
                <a:lnTo>
                  <a:pt x="8372881" y="70883"/>
                </a:lnTo>
                <a:lnTo>
                  <a:pt x="8382000" y="116078"/>
                </a:lnTo>
                <a:lnTo>
                  <a:pt x="8382000" y="580390"/>
                </a:lnTo>
                <a:lnTo>
                  <a:pt x="8372881" y="625584"/>
                </a:lnTo>
                <a:lnTo>
                  <a:pt x="8348011" y="662479"/>
                </a:lnTo>
                <a:lnTo>
                  <a:pt x="8311116" y="687349"/>
                </a:lnTo>
                <a:lnTo>
                  <a:pt x="8265922" y="696468"/>
                </a:lnTo>
                <a:lnTo>
                  <a:pt x="116078" y="696468"/>
                </a:lnTo>
                <a:lnTo>
                  <a:pt x="70894" y="687349"/>
                </a:lnTo>
                <a:lnTo>
                  <a:pt x="33997" y="662479"/>
                </a:lnTo>
                <a:lnTo>
                  <a:pt x="9121" y="625584"/>
                </a:lnTo>
                <a:lnTo>
                  <a:pt x="0" y="580390"/>
                </a:lnTo>
                <a:lnTo>
                  <a:pt x="0" y="11607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740660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3740660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610860"/>
            <a:ext cx="11175999" cy="746760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60" y="0"/>
                </a:lnTo>
                <a:lnTo>
                  <a:pt x="76016" y="9784"/>
                </a:lnTo>
                <a:lnTo>
                  <a:pt x="36455" y="36464"/>
                </a:lnTo>
                <a:lnTo>
                  <a:pt x="9781" y="76027"/>
                </a:lnTo>
                <a:lnTo>
                  <a:pt x="0" y="124460"/>
                </a:lnTo>
                <a:lnTo>
                  <a:pt x="0" y="622300"/>
                </a:lnTo>
                <a:lnTo>
                  <a:pt x="9781" y="670732"/>
                </a:lnTo>
                <a:lnTo>
                  <a:pt x="36455" y="710295"/>
                </a:lnTo>
                <a:lnTo>
                  <a:pt x="76016" y="736975"/>
                </a:lnTo>
                <a:lnTo>
                  <a:pt x="124460" y="746760"/>
                </a:lnTo>
                <a:lnTo>
                  <a:pt x="8257540" y="746760"/>
                </a:lnTo>
                <a:lnTo>
                  <a:pt x="8305972" y="736975"/>
                </a:lnTo>
                <a:lnTo>
                  <a:pt x="8345535" y="710295"/>
                </a:lnTo>
                <a:lnTo>
                  <a:pt x="8372215" y="670732"/>
                </a:lnTo>
                <a:lnTo>
                  <a:pt x="8382000" y="622300"/>
                </a:lnTo>
                <a:lnTo>
                  <a:pt x="8382000" y="124460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610860"/>
            <a:ext cx="11175999" cy="746760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0" y="124460"/>
                </a:moveTo>
                <a:lnTo>
                  <a:pt x="9781" y="76027"/>
                </a:lnTo>
                <a:lnTo>
                  <a:pt x="36455" y="36464"/>
                </a:lnTo>
                <a:lnTo>
                  <a:pt x="76016" y="9784"/>
                </a:lnTo>
                <a:lnTo>
                  <a:pt x="124460" y="0"/>
                </a:lnTo>
                <a:lnTo>
                  <a:pt x="8257540" y="0"/>
                </a:lnTo>
                <a:lnTo>
                  <a:pt x="8305972" y="9784"/>
                </a:lnTo>
                <a:lnTo>
                  <a:pt x="8345535" y="36464"/>
                </a:lnTo>
                <a:lnTo>
                  <a:pt x="8372215" y="76027"/>
                </a:lnTo>
                <a:lnTo>
                  <a:pt x="8382000" y="124460"/>
                </a:lnTo>
                <a:lnTo>
                  <a:pt x="8382000" y="622300"/>
                </a:lnTo>
                <a:lnTo>
                  <a:pt x="8372215" y="670732"/>
                </a:lnTo>
                <a:lnTo>
                  <a:pt x="8345535" y="710295"/>
                </a:lnTo>
                <a:lnTo>
                  <a:pt x="8305972" y="736975"/>
                </a:lnTo>
                <a:lnTo>
                  <a:pt x="8257540" y="746760"/>
                </a:lnTo>
                <a:lnTo>
                  <a:pt x="124460" y="746760"/>
                </a:lnTo>
                <a:lnTo>
                  <a:pt x="76016" y="736975"/>
                </a:lnTo>
                <a:lnTo>
                  <a:pt x="36455" y="710295"/>
                </a:lnTo>
                <a:lnTo>
                  <a:pt x="9781" y="670732"/>
                </a:lnTo>
                <a:lnTo>
                  <a:pt x="0" y="622300"/>
                </a:lnTo>
                <a:lnTo>
                  <a:pt x="0" y="1244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6915" y="5514204"/>
            <a:ext cx="11175999" cy="734696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8259572" y="0"/>
                </a:moveTo>
                <a:lnTo>
                  <a:pt x="122428" y="0"/>
                </a:lnTo>
                <a:lnTo>
                  <a:pt x="74773" y="9621"/>
                </a:lnTo>
                <a:lnTo>
                  <a:pt x="35858" y="35858"/>
                </a:lnTo>
                <a:lnTo>
                  <a:pt x="9621" y="74773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94"/>
                </a:lnTo>
                <a:lnTo>
                  <a:pt x="35858" y="698709"/>
                </a:lnTo>
                <a:lnTo>
                  <a:pt x="74773" y="724946"/>
                </a:lnTo>
                <a:lnTo>
                  <a:pt x="122428" y="734567"/>
                </a:lnTo>
                <a:lnTo>
                  <a:pt x="8259572" y="734567"/>
                </a:lnTo>
                <a:lnTo>
                  <a:pt x="8307204" y="724946"/>
                </a:lnTo>
                <a:lnTo>
                  <a:pt x="8346122" y="698709"/>
                </a:lnTo>
                <a:lnTo>
                  <a:pt x="8372371" y="659794"/>
                </a:lnTo>
                <a:lnTo>
                  <a:pt x="8382000" y="612139"/>
                </a:lnTo>
                <a:lnTo>
                  <a:pt x="8382000" y="122427"/>
                </a:lnTo>
                <a:lnTo>
                  <a:pt x="8372371" y="74773"/>
                </a:lnTo>
                <a:lnTo>
                  <a:pt x="8346122" y="35858"/>
                </a:lnTo>
                <a:lnTo>
                  <a:pt x="8307204" y="9621"/>
                </a:lnTo>
                <a:lnTo>
                  <a:pt x="82595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5514204"/>
            <a:ext cx="11175999" cy="734696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0" y="122427"/>
                </a:moveTo>
                <a:lnTo>
                  <a:pt x="9621" y="74773"/>
                </a:lnTo>
                <a:lnTo>
                  <a:pt x="35858" y="35858"/>
                </a:lnTo>
                <a:lnTo>
                  <a:pt x="74773" y="9621"/>
                </a:lnTo>
                <a:lnTo>
                  <a:pt x="122428" y="0"/>
                </a:lnTo>
                <a:lnTo>
                  <a:pt x="8259572" y="0"/>
                </a:lnTo>
                <a:lnTo>
                  <a:pt x="8307204" y="9621"/>
                </a:lnTo>
                <a:lnTo>
                  <a:pt x="8346122" y="35858"/>
                </a:lnTo>
                <a:lnTo>
                  <a:pt x="8372371" y="74773"/>
                </a:lnTo>
                <a:lnTo>
                  <a:pt x="8382000" y="122427"/>
                </a:lnTo>
                <a:lnTo>
                  <a:pt x="8382000" y="612139"/>
                </a:lnTo>
                <a:lnTo>
                  <a:pt x="8372371" y="659794"/>
                </a:lnTo>
                <a:lnTo>
                  <a:pt x="8346122" y="698709"/>
                </a:lnTo>
                <a:lnTo>
                  <a:pt x="8307204" y="724946"/>
                </a:lnTo>
                <a:lnTo>
                  <a:pt x="8259572" y="734567"/>
                </a:lnTo>
                <a:lnTo>
                  <a:pt x="122428" y="734567"/>
                </a:lnTo>
                <a:lnTo>
                  <a:pt x="74773" y="724946"/>
                </a:lnTo>
                <a:lnTo>
                  <a:pt x="35858" y="698709"/>
                </a:lnTo>
                <a:lnTo>
                  <a:pt x="9621" y="659794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6421" y="1286712"/>
            <a:ext cx="11056992" cy="508267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9650">
              <a:lnSpc>
                <a:spcPts val="2398"/>
              </a:lnSpc>
              <a:spcBef>
                <a:spcPts val="119"/>
              </a:spcBef>
            </a:pP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là một </a:t>
            </a:r>
            <a:r>
              <a:rPr spc="-11" dirty="0">
                <a:latin typeface="Arial"/>
                <a:cs typeface="Arial"/>
              </a:rPr>
              <a:t>quá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xác định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động được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spc="-11" dirty="0">
                <a:latin typeface="Arial"/>
                <a:cs typeface="Arial"/>
              </a:rPr>
              <a:t>hiện </a:t>
            </a:r>
            <a:r>
              <a:rPr spc="-5" dirty="0">
                <a:latin typeface="Arial"/>
                <a:cs typeface="Arial"/>
              </a:rPr>
              <a:t>khi</a:t>
            </a:r>
            <a:r>
              <a:rPr spc="28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sự</a:t>
            </a:r>
          </a:p>
          <a:p>
            <a:pPr marL="19650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kiện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ra. Này được thực hiện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5" dirty="0">
                <a:latin typeface="Arial"/>
                <a:cs typeface="Arial"/>
              </a:rPr>
              <a:t>dụng một trình xử lý </a:t>
            </a:r>
            <a:r>
              <a:rPr dirty="0">
                <a:latin typeface="Arial"/>
                <a:cs typeface="Arial"/>
              </a:rPr>
              <a:t>sự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>
                <a:latin typeface="Arial"/>
                <a:cs typeface="Arial"/>
              </a:rPr>
              <a:t>kiện</a:t>
            </a:r>
            <a:r>
              <a:rPr spc="-5" smtClean="0">
                <a:latin typeface="Arial"/>
                <a:cs typeface="Arial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18139" marR="179875">
              <a:lnSpc>
                <a:spcPts val="2225"/>
              </a:lnSpc>
              <a:spcBef>
                <a:spcPts val="2065"/>
              </a:spcBef>
            </a:pP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là một mã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5" dirty="0">
                <a:latin typeface="Arial"/>
                <a:cs typeface="Arial"/>
              </a:rPr>
              <a:t>bản hay một chức năng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động  </a:t>
            </a:r>
            <a:r>
              <a:rPr spc="-5" dirty="0">
                <a:latin typeface="Arial"/>
                <a:cs typeface="Arial"/>
              </a:rPr>
              <a:t>được thực hiện </a:t>
            </a:r>
            <a:r>
              <a:rPr dirty="0">
                <a:latin typeface="Arial"/>
                <a:cs typeface="Arial"/>
              </a:rPr>
              <a:t>khi sự </a:t>
            </a:r>
            <a:r>
              <a:rPr spc="-5" dirty="0">
                <a:latin typeface="Arial"/>
                <a:cs typeface="Arial"/>
              </a:rPr>
              <a:t>kiện này được </a:t>
            </a:r>
            <a:r>
              <a:rPr dirty="0">
                <a:latin typeface="Arial"/>
                <a:cs typeface="Arial"/>
              </a:rPr>
              <a:t>kích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>
                <a:latin typeface="Arial"/>
                <a:cs typeface="Arial"/>
              </a:rPr>
              <a:t>hoạt</a:t>
            </a:r>
            <a:r>
              <a:rPr spc="-11" smtClean="0">
                <a:latin typeface="Arial"/>
                <a:cs typeface="Arial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1511"/>
              </a:spcBef>
            </a:pPr>
            <a:r>
              <a:rPr spc="-5" dirty="0">
                <a:latin typeface="Arial"/>
                <a:cs typeface="Arial"/>
              </a:rPr>
              <a:t>Khi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ra, một hàm xử 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được liên </a:t>
            </a:r>
            <a:r>
              <a:rPr dirty="0">
                <a:latin typeface="Arial"/>
                <a:cs typeface="Arial"/>
              </a:rPr>
              <a:t>kết với các 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cụ  thể </a:t>
            </a:r>
            <a:r>
              <a:rPr spc="-5" dirty="0">
                <a:latin typeface="Arial"/>
                <a:cs typeface="Arial"/>
              </a:rPr>
              <a:t>được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  <a:p>
            <a:pPr marL="17382" marR="123946" indent="71800">
              <a:lnSpc>
                <a:spcPts val="7369"/>
              </a:lnSpc>
              <a:spcBef>
                <a:spcPts val="624"/>
              </a:spcBef>
            </a:pPr>
            <a:r>
              <a:rPr spc="-5" dirty="0">
                <a:latin typeface="Arial"/>
                <a:cs typeface="Arial"/>
              </a:rPr>
              <a:t>Các thông </a:t>
            </a:r>
            <a:r>
              <a:rPr dirty="0">
                <a:latin typeface="Arial"/>
                <a:cs typeface="Arial"/>
              </a:rPr>
              <a:t>tin về sự </a:t>
            </a:r>
            <a:r>
              <a:rPr spc="-5" dirty="0">
                <a:latin typeface="Arial"/>
                <a:cs typeface="Arial"/>
              </a:rPr>
              <a:t>kiện này được </a:t>
            </a:r>
            <a:r>
              <a:rPr dirty="0">
                <a:latin typeface="Arial"/>
                <a:cs typeface="Arial"/>
              </a:rPr>
              <a:t>tạo cập </a:t>
            </a:r>
            <a:r>
              <a:rPr spc="-5" dirty="0">
                <a:latin typeface="Arial"/>
                <a:cs typeface="Arial"/>
              </a:rPr>
              <a:t>nhật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>
                <a:latin typeface="Arial"/>
                <a:cs typeface="Arial"/>
              </a:rPr>
              <a:t>kiện</a:t>
            </a:r>
            <a:r>
              <a:rPr spc="-5" smtClean="0">
                <a:latin typeface="Arial"/>
                <a:cs typeface="Arial"/>
              </a:rPr>
              <a:t>.</a:t>
            </a:r>
            <a:endParaRPr lang="en-US" spc="-5" smtClean="0">
              <a:latin typeface="Arial"/>
              <a:cs typeface="Arial"/>
            </a:endParaRPr>
          </a:p>
          <a:p>
            <a:pPr marL="17382" marR="123946" indent="71800">
              <a:lnSpc>
                <a:spcPts val="7369"/>
              </a:lnSpc>
              <a:spcBef>
                <a:spcPts val="624"/>
              </a:spcBef>
            </a:pPr>
            <a:r>
              <a:rPr spc="-5" smtClean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là một đối tượng được </a:t>
            </a:r>
            <a:r>
              <a:rPr spc="-11" dirty="0">
                <a:latin typeface="Arial"/>
                <a:cs typeface="Arial"/>
              </a:rPr>
              <a:t>xây </a:t>
            </a:r>
            <a:r>
              <a:rPr spc="-5" dirty="0">
                <a:latin typeface="Arial"/>
                <a:cs typeface="Arial"/>
              </a:rPr>
              <a:t>dựng sẵn,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truy</a:t>
            </a:r>
          </a:p>
          <a:p>
            <a:pPr marL="17382">
              <a:lnSpc>
                <a:spcPts val="1177"/>
              </a:lnSpc>
            </a:pPr>
            <a:r>
              <a:rPr spc="-5" dirty="0">
                <a:latin typeface="Arial"/>
                <a:cs typeface="Arial"/>
              </a:rPr>
              <a:t>cập thông </a:t>
            </a:r>
            <a:r>
              <a:rPr spc="-11" dirty="0">
                <a:latin typeface="Arial"/>
                <a:cs typeface="Arial"/>
              </a:rPr>
              <a:t>qua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đối </a:t>
            </a:r>
            <a:r>
              <a:rPr spc="-5" dirty="0">
                <a:latin typeface="Arial"/>
                <a:cs typeface="Arial"/>
              </a:rPr>
              <a:t>tượng cửa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sổ.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6628" marR="156445">
              <a:lnSpc>
                <a:spcPct val="86400"/>
              </a:lnSpc>
            </a:pPr>
            <a:r>
              <a:rPr spc="-5" dirty="0">
                <a:latin typeface="Arial"/>
                <a:cs typeface="Arial"/>
              </a:rPr>
              <a:t>Nó xác định trạng thái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kiện,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vị trí của con trỏ  </a:t>
            </a:r>
            <a:r>
              <a:rPr spc="-5" dirty="0">
                <a:latin typeface="Arial"/>
                <a:cs typeface="Arial"/>
              </a:rPr>
              <a:t>chuột,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mà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trê </a:t>
            </a:r>
            <a:r>
              <a:rPr spc="-5" dirty="0">
                <a:latin typeface="Arial"/>
                <a:cs typeface="Arial"/>
              </a:rPr>
              <a:t>nó,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trạng </a:t>
            </a:r>
            <a:r>
              <a:rPr dirty="0">
                <a:latin typeface="Arial"/>
                <a:cs typeface="Arial"/>
              </a:rPr>
              <a:t>thái của các </a:t>
            </a:r>
            <a:r>
              <a:rPr spc="-5" dirty="0">
                <a:latin typeface="Arial"/>
                <a:cs typeface="Arial"/>
              </a:rPr>
              <a:t>phím </a:t>
            </a:r>
            <a:r>
              <a:rPr dirty="0">
                <a:latin typeface="Arial"/>
                <a:cs typeface="Arial"/>
              </a:rPr>
              <a:t>trong  </a:t>
            </a:r>
            <a:r>
              <a:rPr spc="-5" dirty="0">
                <a:latin typeface="Arial"/>
                <a:cs typeface="Arial"/>
              </a:rPr>
              <a:t>bàn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2219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61451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Điều khiển sự kiện</a:t>
            </a:r>
            <a:r>
              <a:rPr spc="-71" dirty="0"/>
              <a:t> </a:t>
            </a:r>
            <a:r>
              <a:rPr spc="-19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28801"/>
            <a:ext cx="105663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" y="1524001"/>
            <a:ext cx="10160002" cy="3295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9825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40783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Sự kiện nổi</a:t>
            </a:r>
            <a:r>
              <a:rPr spc="-90" dirty="0"/>
              <a:t> </a:t>
            </a:r>
            <a:r>
              <a:rPr spc="-11" dirty="0"/>
              <a:t>lên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757174"/>
            <a:ext cx="11131126" cy="2271065"/>
          </a:xfrm>
          <a:prstGeom prst="rect">
            <a:avLst/>
          </a:prstGeom>
        </p:spPr>
        <p:txBody>
          <a:bodyPr vert="horz" wrap="square" lIns="0" tIns="39301" rIns="0" bIns="0" rtlCol="0">
            <a:spAutoFit/>
          </a:bodyPr>
          <a:lstStyle/>
          <a:p>
            <a:pPr marL="341610" marR="6047" indent="-326493">
              <a:lnSpc>
                <a:spcPts val="2548"/>
              </a:lnSpc>
              <a:spcBef>
                <a:spcPts val="30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kiện nổi lên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cơ chế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xử lý sự kiện  chung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53"/>
              </a:lnSpc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Điều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nghĩa </a:t>
            </a:r>
            <a:r>
              <a:rPr spc="-5" dirty="0">
                <a:latin typeface="Calibri"/>
                <a:cs typeface="Calibri"/>
              </a:rPr>
              <a:t>rằng </a:t>
            </a:r>
            <a:r>
              <a:rPr dirty="0">
                <a:latin typeface="Calibri"/>
                <a:cs typeface="Calibri"/>
              </a:rPr>
              <a:t>các phần tử cha mẹ xử lý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sự kiện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24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 các phần tử</a:t>
            </a:r>
            <a:r>
              <a:rPr spc="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2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dụ, </a:t>
            </a:r>
            <a:r>
              <a:rPr spc="-5" dirty="0">
                <a:latin typeface="Calibri"/>
                <a:cs typeface="Calibri"/>
              </a:rPr>
              <a:t>hãy </a:t>
            </a:r>
            <a:r>
              <a:rPr spc="-11" dirty="0">
                <a:latin typeface="Calibri"/>
                <a:cs typeface="Calibri"/>
              </a:rPr>
              <a:t>xem xét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</a:t>
            </a:r>
            <a:r>
              <a:rPr spc="5" dirty="0">
                <a:latin typeface="Calibri"/>
                <a:cs typeface="Calibri"/>
              </a:rPr>
              <a:t>bao </a:t>
            </a:r>
            <a:r>
              <a:rPr dirty="0">
                <a:latin typeface="Calibri"/>
                <a:cs typeface="Calibri"/>
              </a:rPr>
              <a:t>gồm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đoạn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bảng. Đoạn</a:t>
            </a:r>
            <a:r>
              <a:rPr spc="4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bao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gồm nhiều lần xuất hiện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văn bản in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nghiêng.</a:t>
            </a:r>
            <a:endParaRPr>
              <a:latin typeface="Calibri"/>
              <a:cs typeface="Calibri"/>
            </a:endParaRPr>
          </a:p>
          <a:p>
            <a:pPr marL="341610" marR="6047" indent="-326493" algn="just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thay đổi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mỗi văn bản nghiêng </a:t>
            </a:r>
            <a:r>
              <a:rPr spc="5" dirty="0">
                <a:latin typeface="Calibri"/>
                <a:cs typeface="Calibri"/>
              </a:rPr>
              <a:t>của một đoạn </a:t>
            </a:r>
            <a:r>
              <a:rPr dirty="0">
                <a:latin typeface="Calibri"/>
                <a:cs typeface="Calibri"/>
              </a:rPr>
              <a:t>khi người dùng nhấn 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nút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biệt, thay vì tuyên </a:t>
            </a:r>
            <a:r>
              <a:rPr spc="5" dirty="0">
                <a:latin typeface="Calibri"/>
                <a:cs typeface="Calibri"/>
              </a:rPr>
              <a:t>bố một </a:t>
            </a:r>
            <a:r>
              <a:rPr dirty="0">
                <a:latin typeface="Calibri"/>
                <a:cs typeface="Calibri"/>
              </a:rPr>
              <a:t>xử lý sự kiện cho </a:t>
            </a:r>
            <a:r>
              <a:rPr spc="5" dirty="0">
                <a:latin typeface="Calibri"/>
                <a:cs typeface="Calibri"/>
              </a:rPr>
              <a:t>mỗi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in nghiêng, </a:t>
            </a:r>
            <a:r>
              <a:rPr spc="-5" dirty="0">
                <a:latin typeface="Calibri"/>
                <a:cs typeface="Calibri"/>
              </a:rPr>
              <a:t>có  </a:t>
            </a:r>
            <a:r>
              <a:rPr dirty="0">
                <a:latin typeface="Calibri"/>
                <a:cs typeface="Calibri"/>
              </a:rPr>
              <a:t>thể khai báo trong phần tử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&lt;P&gt;.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sự </a:t>
            </a:r>
            <a:r>
              <a:rPr spc="5" dirty="0">
                <a:latin typeface="Calibri"/>
                <a:cs typeface="Calibri"/>
              </a:rPr>
              <a:t>kiện </a:t>
            </a:r>
            <a:r>
              <a:rPr dirty="0">
                <a:latin typeface="Calibri"/>
                <a:cs typeface="Calibri"/>
              </a:rPr>
              <a:t>nổi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bọt.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04638" y="3492117"/>
            <a:ext cx="3718560" cy="289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37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9" y="118638"/>
            <a:ext cx="51028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4" dirty="0"/>
              <a:t>Toán </a:t>
            </a:r>
            <a:r>
              <a:rPr spc="-5" dirty="0"/>
              <a:t>tử số học</a:t>
            </a:r>
            <a:r>
              <a:rPr spc="30" dirty="0"/>
              <a:t> </a:t>
            </a:r>
            <a:r>
              <a:rPr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5" y="825754"/>
            <a:ext cx="9157545" cy="327305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loanAmount =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34500;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var interest =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8;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var interestAmount,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totalAmount;</a:t>
            </a:r>
            <a:endParaRPr sz="1900">
              <a:latin typeface="Courier New"/>
              <a:cs typeface="Courier New"/>
            </a:endParaRPr>
          </a:p>
          <a:p>
            <a:pPr marL="305332" marR="6047"/>
            <a:r>
              <a:rPr sz="1900" spc="-5" dirty="0">
                <a:latin typeface="Courier New"/>
                <a:cs typeface="Courier New"/>
              </a:rPr>
              <a:t>interestAmount = loanAmount * (interest / 100);  totalAmount = loanAmount + interestAmount;  document.write(“&lt;B&gt;Total amount to be paid ($):&lt;/B&gt;”</a:t>
            </a:r>
            <a:r>
              <a:rPr sz="1900" spc="13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+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totalAmount + “&lt;BR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/&gt;”);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9644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70247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đời của một sự</a:t>
            </a:r>
            <a:r>
              <a:rPr dirty="0"/>
              <a:t> </a:t>
            </a:r>
            <a:r>
              <a:rPr spc="-5" dirty="0"/>
              <a:t>kiện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17878" y="2439160"/>
            <a:ext cx="10769600" cy="509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7878" y="24391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69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1944" y="3124960"/>
            <a:ext cx="10769600" cy="509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1944" y="31249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1944" y="3810760"/>
            <a:ext cx="10769600" cy="509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944" y="38107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5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5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1944" y="4496563"/>
            <a:ext cx="10769600" cy="678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1944" y="4496563"/>
            <a:ext cx="10769600" cy="678180"/>
          </a:xfrm>
          <a:custGeom>
            <a:avLst/>
            <a:gdLst/>
            <a:ahLst/>
            <a:cxnLst/>
            <a:rect l="l" t="t" r="r" b="b"/>
            <a:pathLst>
              <a:path w="8077200" h="678179">
                <a:moveTo>
                  <a:pt x="0" y="146431"/>
                </a:moveTo>
                <a:lnTo>
                  <a:pt x="7463" y="100136"/>
                </a:lnTo>
                <a:lnTo>
                  <a:pt x="28247" y="59938"/>
                </a:lnTo>
                <a:lnTo>
                  <a:pt x="59941" y="28244"/>
                </a:lnTo>
                <a:lnTo>
                  <a:pt x="100135" y="7462"/>
                </a:lnTo>
                <a:lnTo>
                  <a:pt x="146418" y="0"/>
                </a:lnTo>
                <a:lnTo>
                  <a:pt x="7930769" y="0"/>
                </a:lnTo>
                <a:lnTo>
                  <a:pt x="7977063" y="7462"/>
                </a:lnTo>
                <a:lnTo>
                  <a:pt x="8017261" y="28244"/>
                </a:lnTo>
                <a:lnTo>
                  <a:pt x="8048955" y="59938"/>
                </a:lnTo>
                <a:lnTo>
                  <a:pt x="8069737" y="100136"/>
                </a:lnTo>
                <a:lnTo>
                  <a:pt x="8077200" y="146431"/>
                </a:lnTo>
                <a:lnTo>
                  <a:pt x="8077200" y="531749"/>
                </a:lnTo>
                <a:lnTo>
                  <a:pt x="8069737" y="578043"/>
                </a:lnTo>
                <a:lnTo>
                  <a:pt x="8048955" y="618241"/>
                </a:lnTo>
                <a:lnTo>
                  <a:pt x="8017261" y="649935"/>
                </a:lnTo>
                <a:lnTo>
                  <a:pt x="7977063" y="670717"/>
                </a:lnTo>
                <a:lnTo>
                  <a:pt x="7930769" y="678180"/>
                </a:lnTo>
                <a:lnTo>
                  <a:pt x="146418" y="678180"/>
                </a:lnTo>
                <a:lnTo>
                  <a:pt x="100135" y="670717"/>
                </a:lnTo>
                <a:lnTo>
                  <a:pt x="59941" y="649935"/>
                </a:lnTo>
                <a:lnTo>
                  <a:pt x="28247" y="618241"/>
                </a:lnTo>
                <a:lnTo>
                  <a:pt x="7463" y="578043"/>
                </a:lnTo>
                <a:lnTo>
                  <a:pt x="0" y="531749"/>
                </a:lnTo>
                <a:lnTo>
                  <a:pt x="0" y="1464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1944" y="5410961"/>
            <a:ext cx="10769600" cy="509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1944" y="5410963"/>
            <a:ext cx="10769600" cy="509269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22"/>
                </a:lnTo>
                <a:lnTo>
                  <a:pt x="8068571" y="441898"/>
                </a:lnTo>
                <a:lnTo>
                  <a:pt x="8045037" y="476829"/>
                </a:lnTo>
                <a:lnTo>
                  <a:pt x="8010120" y="500380"/>
                </a:lnTo>
                <a:lnTo>
                  <a:pt x="7967345" y="509016"/>
                </a:lnTo>
                <a:lnTo>
                  <a:pt x="109880" y="509016"/>
                </a:lnTo>
                <a:lnTo>
                  <a:pt x="67111" y="500380"/>
                </a:lnTo>
                <a:lnTo>
                  <a:pt x="32184" y="476829"/>
                </a:lnTo>
                <a:lnTo>
                  <a:pt x="8635" y="441898"/>
                </a:lnTo>
                <a:lnTo>
                  <a:pt x="0" y="399122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53628" y="627508"/>
            <a:ext cx="11176422" cy="528129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94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19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đời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sự kiện bắt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động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23"/>
              </a:lnSpc>
            </a:pPr>
            <a:r>
              <a:rPr spc="5" dirty="0">
                <a:latin typeface="Calibri"/>
                <a:cs typeface="Calibri"/>
              </a:rPr>
              <a:t>tương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 các trang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cuối </a:t>
            </a:r>
            <a:r>
              <a:rPr spc="5" dirty="0">
                <a:latin typeface="Calibri"/>
                <a:cs typeface="Calibri"/>
              </a:rPr>
              <a:t>cùng đã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khi xử lý sự kiện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một phản ứng </a:t>
            </a:r>
            <a:r>
              <a:rPr dirty="0">
                <a:latin typeface="Calibri"/>
                <a:cs typeface="Calibri"/>
              </a:rPr>
              <a:t>với hành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động  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bước liên </a:t>
            </a:r>
            <a:r>
              <a:rPr spc="5" dirty="0">
                <a:latin typeface="Calibri"/>
                <a:cs typeface="Calibri"/>
              </a:rPr>
              <a:t>quan </a:t>
            </a:r>
            <a:r>
              <a:rPr dirty="0">
                <a:latin typeface="Calibri"/>
                <a:cs typeface="Calibri"/>
              </a:rPr>
              <a:t>trong vòng đời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>
              <a:spcBef>
                <a:spcPts val="65"/>
              </a:spcBef>
              <a:buClr>
                <a:srgbClr val="AC1317"/>
              </a:buClr>
              <a:buFont typeface="Wingdings"/>
              <a:buChar char=""/>
            </a:pPr>
            <a:endParaRPr sz="3500">
              <a:latin typeface="Times New Roman"/>
              <a:cs typeface="Times New Roman"/>
            </a:endParaRPr>
          </a:p>
          <a:p>
            <a:pPr marL="586477" lvl="1" indent="-330272">
              <a:buAutoNum type="arabicPeriod"/>
              <a:tabLst>
                <a:tab pos="526772" algn="l"/>
              </a:tabLst>
            </a:pPr>
            <a:r>
              <a:rPr sz="1900" spc="-11" dirty="0">
                <a:latin typeface="Arial"/>
                <a:cs typeface="Arial"/>
              </a:rPr>
              <a:t>Người </a:t>
            </a:r>
            <a:r>
              <a:rPr sz="1900" spc="-5" dirty="0">
                <a:latin typeface="Arial"/>
                <a:cs typeface="Arial"/>
              </a:rPr>
              <a:t>dùng thực hiện </a:t>
            </a:r>
            <a:r>
              <a:rPr sz="1900" spc="-11" dirty="0">
                <a:latin typeface="Arial"/>
                <a:cs typeface="Arial"/>
              </a:rPr>
              <a:t>một hành động </a:t>
            </a:r>
            <a:r>
              <a:rPr sz="1900" spc="-5" dirty="0">
                <a:latin typeface="Arial"/>
                <a:cs typeface="Arial"/>
              </a:rPr>
              <a:t>để phát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sự</a:t>
            </a:r>
            <a:r>
              <a:rPr sz="1900" spc="17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kiện.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30552" lvl="1" indent="-270565">
              <a:spcBef>
                <a:spcPts val="1679"/>
              </a:spcBef>
              <a:buAutoNum type="arabicPeriod"/>
              <a:tabLst>
                <a:tab pos="531308" algn="l"/>
              </a:tabLst>
            </a:pPr>
            <a:r>
              <a:rPr sz="1900" spc="-11" dirty="0">
                <a:latin typeface="Arial"/>
                <a:cs typeface="Arial"/>
              </a:rPr>
              <a:t>Các đối </a:t>
            </a:r>
            <a:r>
              <a:rPr sz="1900" spc="-5" dirty="0">
                <a:latin typeface="Arial"/>
                <a:cs typeface="Arial"/>
              </a:rPr>
              <a:t>tượng sự kiện </a:t>
            </a:r>
            <a:r>
              <a:rPr sz="1900" spc="-11" dirty="0">
                <a:latin typeface="Arial"/>
                <a:cs typeface="Arial"/>
              </a:rPr>
              <a:t>được </a:t>
            </a:r>
            <a:r>
              <a:rPr sz="1900" spc="-5" dirty="0">
                <a:latin typeface="Arial"/>
                <a:cs typeface="Arial"/>
              </a:rPr>
              <a:t>cập </a:t>
            </a:r>
            <a:r>
              <a:rPr sz="1900" spc="-11" dirty="0">
                <a:latin typeface="Arial"/>
                <a:cs typeface="Arial"/>
              </a:rPr>
              <a:t>nhật </a:t>
            </a:r>
            <a:r>
              <a:rPr sz="1900" spc="-5" dirty="0">
                <a:latin typeface="Arial"/>
                <a:cs typeface="Arial"/>
              </a:rPr>
              <a:t>để xác định trạng thái sự</a:t>
            </a:r>
            <a:r>
              <a:rPr sz="1900" spc="16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kiện.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30552" lvl="1" indent="-270565">
              <a:spcBef>
                <a:spcPts val="1685"/>
              </a:spcBef>
              <a:buAutoNum type="arabicPeriod"/>
              <a:tabLst>
                <a:tab pos="531308" algn="l"/>
              </a:tabLst>
            </a:pPr>
            <a:r>
              <a:rPr sz="1900" spc="-5" dirty="0">
                <a:latin typeface="Arial"/>
                <a:cs typeface="Arial"/>
              </a:rPr>
              <a:t>Sự kiện lóe</a:t>
            </a:r>
            <a:r>
              <a:rPr sz="1900" spc="-11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lên.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86477" marR="736878" lvl="1" indent="-326493">
              <a:spcBef>
                <a:spcPts val="1606"/>
              </a:spcBef>
              <a:buAutoNum type="arabicPeriod"/>
              <a:tabLst>
                <a:tab pos="531308" algn="l"/>
              </a:tabLst>
            </a:pPr>
            <a:r>
              <a:rPr sz="1900" spc="-5" dirty="0">
                <a:latin typeface="Arial"/>
                <a:cs typeface="Arial"/>
              </a:rPr>
              <a:t>Bọt sự kiện </a:t>
            </a:r>
            <a:r>
              <a:rPr sz="1900" spc="-11" dirty="0">
                <a:latin typeface="Arial"/>
                <a:cs typeface="Arial"/>
              </a:rPr>
              <a:t>xảy </a:t>
            </a:r>
            <a:r>
              <a:rPr sz="1900" spc="-5" dirty="0">
                <a:latin typeface="Arial"/>
                <a:cs typeface="Arial"/>
              </a:rPr>
              <a:t>ra </a:t>
            </a:r>
            <a:r>
              <a:rPr sz="1900" spc="-11" dirty="0">
                <a:latin typeface="Arial"/>
                <a:cs typeface="Arial"/>
              </a:rPr>
              <a:t>như </a:t>
            </a:r>
            <a:r>
              <a:rPr sz="1900" spc="-5" dirty="0">
                <a:latin typeface="Arial"/>
                <a:cs typeface="Arial"/>
              </a:rPr>
              <a:t>sự kiện </a:t>
            </a:r>
            <a:r>
              <a:rPr sz="1900" spc="-11" dirty="0">
                <a:latin typeface="Arial"/>
                <a:cs typeface="Arial"/>
              </a:rPr>
              <a:t>bong </a:t>
            </a:r>
            <a:r>
              <a:rPr sz="1900" spc="-5" dirty="0">
                <a:latin typeface="Arial"/>
                <a:cs typeface="Arial"/>
              </a:rPr>
              <a:t>bóng thông </a:t>
            </a:r>
            <a:r>
              <a:rPr sz="1900" spc="-11" dirty="0">
                <a:latin typeface="Arial"/>
                <a:cs typeface="Arial"/>
              </a:rPr>
              <a:t>qua </a:t>
            </a:r>
            <a:r>
              <a:rPr sz="1900" spc="-5" dirty="0">
                <a:latin typeface="Arial"/>
                <a:cs typeface="Arial"/>
              </a:rPr>
              <a:t>các </a:t>
            </a:r>
            <a:r>
              <a:rPr sz="1900" spc="-19" dirty="0">
                <a:latin typeface="Arial"/>
                <a:cs typeface="Arial"/>
              </a:rPr>
              <a:t>yếu </a:t>
            </a:r>
            <a:r>
              <a:rPr sz="1900" spc="-5" dirty="0">
                <a:latin typeface="Arial"/>
                <a:cs typeface="Arial"/>
              </a:rPr>
              <a:t>tố của hệ thống  </a:t>
            </a:r>
            <a:r>
              <a:rPr sz="1900" spc="-11" dirty="0">
                <a:latin typeface="Arial"/>
                <a:cs typeface="Arial"/>
              </a:rPr>
              <a:t>phân cấp.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530552" lvl="1" indent="-270565">
              <a:spcBef>
                <a:spcPts val="1606"/>
              </a:spcBef>
              <a:buAutoNum type="arabicPeriod"/>
              <a:tabLst>
                <a:tab pos="531308" algn="l"/>
              </a:tabLst>
            </a:pPr>
            <a:r>
              <a:rPr sz="1900" spc="-5" dirty="0">
                <a:latin typeface="Arial"/>
                <a:cs typeface="Arial"/>
              </a:rPr>
              <a:t>Xử lý sự kiện </a:t>
            </a:r>
            <a:r>
              <a:rPr sz="1900" spc="-11" dirty="0">
                <a:latin typeface="Arial"/>
                <a:cs typeface="Arial"/>
              </a:rPr>
              <a:t>được gọi </a:t>
            </a:r>
            <a:r>
              <a:rPr sz="1900" spc="-5" dirty="0">
                <a:latin typeface="Arial"/>
                <a:cs typeface="Arial"/>
              </a:rPr>
              <a:t>là thực hiện các </a:t>
            </a:r>
            <a:r>
              <a:rPr sz="1900" spc="-11" dirty="0">
                <a:latin typeface="Arial"/>
                <a:cs typeface="Arial"/>
              </a:rPr>
              <a:t>hành </a:t>
            </a:r>
            <a:r>
              <a:rPr sz="1900" spc="-5" dirty="0">
                <a:latin typeface="Arial"/>
                <a:cs typeface="Arial"/>
              </a:rPr>
              <a:t>động cụ</a:t>
            </a:r>
            <a:r>
              <a:rPr sz="1900" spc="71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thể.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10833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7722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spc="-5" dirty="0"/>
              <a:t>bàn phím 1-2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37945"/>
            <a:ext cx="10535075" cy="1301016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kiện bàn </a:t>
            </a:r>
            <a:r>
              <a:rPr spc="5" dirty="0">
                <a:latin typeface="Calibri"/>
                <a:cs typeface="Calibri"/>
              </a:rPr>
              <a:t>phím </a:t>
            </a:r>
            <a:r>
              <a:rPr dirty="0">
                <a:latin typeface="Calibri"/>
                <a:cs typeface="Calibri"/>
              </a:rPr>
              <a:t>là những sự kiện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5" dirty="0">
                <a:latin typeface="Calibri"/>
                <a:cs typeface="Calibri"/>
              </a:rPr>
              <a:t>một phím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-5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5" dirty="0">
                <a:latin typeface="Calibri"/>
                <a:cs typeface="Calibri"/>
              </a:rPr>
              <a:t>phím được  nhấn </a:t>
            </a:r>
            <a:r>
              <a:rPr dirty="0">
                <a:latin typeface="Calibri"/>
                <a:cs typeface="Calibri"/>
              </a:rPr>
              <a:t>hoặc phát hành </a:t>
            </a:r>
            <a:r>
              <a:rPr spc="5" dirty="0">
                <a:latin typeface="Calibri"/>
                <a:cs typeface="Calibri"/>
              </a:rPr>
              <a:t>từ </a:t>
            </a:r>
            <a:r>
              <a:rPr dirty="0">
                <a:latin typeface="Calibri"/>
                <a:cs typeface="Calibri"/>
              </a:rPr>
              <a:t>bàn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5" dirty="0">
                <a:latin typeface="Calibri"/>
                <a:cs typeface="Calibri"/>
              </a:rPr>
              <a:t>phím của </a:t>
            </a:r>
            <a:r>
              <a:rPr dirty="0">
                <a:latin typeface="Calibri"/>
                <a:cs typeface="Calibri"/>
              </a:rPr>
              <a:t>bàn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bàn </a:t>
            </a:r>
            <a:r>
              <a:rPr spc="5" dirty="0">
                <a:latin typeface="Calibri"/>
                <a:cs typeface="Calibri"/>
              </a:rPr>
              <a:t>phím khác nhau như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5416" y="2561084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5416" y="2561084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0215" y="2393445"/>
            <a:ext cx="8815494" cy="464819"/>
          </a:xfrm>
          <a:custGeom>
            <a:avLst/>
            <a:gdLst/>
            <a:ahLst/>
            <a:cxnLst/>
            <a:rect l="l" t="t" r="r" b="b"/>
            <a:pathLst>
              <a:path w="6611620" h="464819">
                <a:moveTo>
                  <a:pt x="6533642" y="0"/>
                </a:moveTo>
                <a:lnTo>
                  <a:pt x="77469" y="0"/>
                </a:lnTo>
                <a:lnTo>
                  <a:pt x="47314" y="6086"/>
                </a:lnTo>
                <a:lnTo>
                  <a:pt x="22690" y="22685"/>
                </a:lnTo>
                <a:lnTo>
                  <a:pt x="6087" y="47309"/>
                </a:lnTo>
                <a:lnTo>
                  <a:pt x="0" y="77470"/>
                </a:lnTo>
                <a:lnTo>
                  <a:pt x="0" y="387350"/>
                </a:lnTo>
                <a:lnTo>
                  <a:pt x="6087" y="417510"/>
                </a:lnTo>
                <a:lnTo>
                  <a:pt x="22690" y="442134"/>
                </a:lnTo>
                <a:lnTo>
                  <a:pt x="47314" y="458733"/>
                </a:lnTo>
                <a:lnTo>
                  <a:pt x="77469" y="464820"/>
                </a:lnTo>
                <a:lnTo>
                  <a:pt x="6533642" y="464820"/>
                </a:lnTo>
                <a:lnTo>
                  <a:pt x="6563802" y="458733"/>
                </a:lnTo>
                <a:lnTo>
                  <a:pt x="6588426" y="442134"/>
                </a:lnTo>
                <a:lnTo>
                  <a:pt x="6605025" y="417510"/>
                </a:lnTo>
                <a:lnTo>
                  <a:pt x="6611111" y="387350"/>
                </a:lnTo>
                <a:lnTo>
                  <a:pt x="6611111" y="77470"/>
                </a:lnTo>
                <a:lnTo>
                  <a:pt x="6605025" y="47309"/>
                </a:lnTo>
                <a:lnTo>
                  <a:pt x="6588426" y="22685"/>
                </a:lnTo>
                <a:lnTo>
                  <a:pt x="6563802" y="6086"/>
                </a:lnTo>
                <a:lnTo>
                  <a:pt x="65336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0215" y="2393445"/>
            <a:ext cx="8815494" cy="464819"/>
          </a:xfrm>
          <a:custGeom>
            <a:avLst/>
            <a:gdLst/>
            <a:ahLst/>
            <a:cxnLst/>
            <a:rect l="l" t="t" r="r" b="b"/>
            <a:pathLst>
              <a:path w="6611620" h="464819">
                <a:moveTo>
                  <a:pt x="0" y="77470"/>
                </a:moveTo>
                <a:lnTo>
                  <a:pt x="6087" y="47309"/>
                </a:lnTo>
                <a:lnTo>
                  <a:pt x="22690" y="22685"/>
                </a:lnTo>
                <a:lnTo>
                  <a:pt x="47314" y="6086"/>
                </a:lnTo>
                <a:lnTo>
                  <a:pt x="77469" y="0"/>
                </a:lnTo>
                <a:lnTo>
                  <a:pt x="6533642" y="0"/>
                </a:lnTo>
                <a:lnTo>
                  <a:pt x="6563802" y="6086"/>
                </a:lnTo>
                <a:lnTo>
                  <a:pt x="6588426" y="22685"/>
                </a:lnTo>
                <a:lnTo>
                  <a:pt x="6605025" y="47309"/>
                </a:lnTo>
                <a:lnTo>
                  <a:pt x="6611111" y="77470"/>
                </a:lnTo>
                <a:lnTo>
                  <a:pt x="6611111" y="387350"/>
                </a:lnTo>
                <a:lnTo>
                  <a:pt x="6605025" y="417510"/>
                </a:lnTo>
                <a:lnTo>
                  <a:pt x="6588426" y="442134"/>
                </a:lnTo>
                <a:lnTo>
                  <a:pt x="6563802" y="458733"/>
                </a:lnTo>
                <a:lnTo>
                  <a:pt x="6533642" y="464820"/>
                </a:lnTo>
                <a:lnTo>
                  <a:pt x="77469" y="464820"/>
                </a:lnTo>
                <a:lnTo>
                  <a:pt x="47314" y="458733"/>
                </a:lnTo>
                <a:lnTo>
                  <a:pt x="22690" y="442134"/>
                </a:lnTo>
                <a:lnTo>
                  <a:pt x="6087" y="417510"/>
                </a:lnTo>
                <a:lnTo>
                  <a:pt x="0" y="387350"/>
                </a:lnTo>
                <a:lnTo>
                  <a:pt x="0" y="7747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1783" y="2298574"/>
            <a:ext cx="8567961" cy="934243"/>
          </a:xfrm>
          <a:prstGeom prst="rect">
            <a:avLst/>
          </a:prstGeom>
        </p:spPr>
        <p:txBody>
          <a:bodyPr vert="horz" wrap="square" lIns="0" tIns="198768" rIns="0" bIns="0" rtlCol="0">
            <a:spAutoFit/>
          </a:bodyPr>
          <a:lstStyle/>
          <a:p>
            <a:pPr marL="15114">
              <a:spcBef>
                <a:spcPts val="156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Onkeydown</a:t>
            </a:r>
            <a:endParaRPr dirty="0">
              <a:latin typeface="Arial"/>
              <a:cs typeface="Arial"/>
            </a:endParaRPr>
          </a:p>
          <a:p>
            <a:pPr marL="384687" indent="-205569">
              <a:spcBef>
                <a:spcPts val="1446"/>
              </a:spcBef>
              <a:buChar char="•"/>
              <a:tabLst>
                <a:tab pos="385444" algn="l"/>
              </a:tabLst>
            </a:pP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khi một phím được nhấn</a:t>
            </a:r>
            <a:r>
              <a:rPr spc="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xuống.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5416" y="3620262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5416" y="3620262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6471" y="3440430"/>
            <a:ext cx="8833273" cy="467994"/>
          </a:xfrm>
          <a:custGeom>
            <a:avLst/>
            <a:gdLst/>
            <a:ahLst/>
            <a:cxnLst/>
            <a:rect l="l" t="t" r="r" b="b"/>
            <a:pathLst>
              <a:path w="6624955" h="467995">
                <a:moveTo>
                  <a:pt x="6546850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8"/>
                </a:lnTo>
                <a:lnTo>
                  <a:pt x="0" y="389890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8"/>
                </a:lnTo>
                <a:lnTo>
                  <a:pt x="6546850" y="467868"/>
                </a:lnTo>
                <a:lnTo>
                  <a:pt x="6577197" y="461738"/>
                </a:lnTo>
                <a:lnTo>
                  <a:pt x="6601983" y="445023"/>
                </a:lnTo>
                <a:lnTo>
                  <a:pt x="6618698" y="420237"/>
                </a:lnTo>
                <a:lnTo>
                  <a:pt x="6624828" y="389890"/>
                </a:lnTo>
                <a:lnTo>
                  <a:pt x="6624828" y="77978"/>
                </a:lnTo>
                <a:lnTo>
                  <a:pt x="6618698" y="47630"/>
                </a:lnTo>
                <a:lnTo>
                  <a:pt x="6601983" y="22844"/>
                </a:lnTo>
                <a:lnTo>
                  <a:pt x="6577197" y="6129"/>
                </a:lnTo>
                <a:lnTo>
                  <a:pt x="654685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6471" y="3440430"/>
            <a:ext cx="8833273" cy="467994"/>
          </a:xfrm>
          <a:custGeom>
            <a:avLst/>
            <a:gdLst/>
            <a:ahLst/>
            <a:cxnLst/>
            <a:rect l="l" t="t" r="r" b="b"/>
            <a:pathLst>
              <a:path w="6624955" h="467995">
                <a:moveTo>
                  <a:pt x="0" y="77978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6546850" y="0"/>
                </a:lnTo>
                <a:lnTo>
                  <a:pt x="6577197" y="6129"/>
                </a:lnTo>
                <a:lnTo>
                  <a:pt x="6601983" y="22844"/>
                </a:lnTo>
                <a:lnTo>
                  <a:pt x="6618698" y="47630"/>
                </a:lnTo>
                <a:lnTo>
                  <a:pt x="6624828" y="77978"/>
                </a:lnTo>
                <a:lnTo>
                  <a:pt x="6624828" y="389890"/>
                </a:lnTo>
                <a:lnTo>
                  <a:pt x="6618698" y="420237"/>
                </a:lnTo>
                <a:lnTo>
                  <a:pt x="6601983" y="445023"/>
                </a:lnTo>
                <a:lnTo>
                  <a:pt x="6577197" y="461738"/>
                </a:lnTo>
                <a:lnTo>
                  <a:pt x="6546850" y="467868"/>
                </a:lnTo>
                <a:lnTo>
                  <a:pt x="77978" y="467868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90"/>
                </a:lnTo>
                <a:lnTo>
                  <a:pt x="0" y="7797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17227" y="3502280"/>
            <a:ext cx="8097105" cy="76162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Onkeyup</a:t>
            </a:r>
            <a:endParaRPr dirty="0">
              <a:latin typeface="Arial"/>
              <a:cs typeface="Arial"/>
            </a:endParaRPr>
          </a:p>
          <a:p>
            <a:pPr marL="370330" indent="-204815">
              <a:spcBef>
                <a:spcPts val="1546"/>
              </a:spcBef>
              <a:buChar char="•"/>
              <a:tabLst>
                <a:tab pos="371084" algn="l"/>
              </a:tabLst>
            </a:pP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khi phím được nhả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5416" y="4757166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416" y="4757166"/>
            <a:ext cx="10160002" cy="751839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0215" y="4490465"/>
            <a:ext cx="7111999" cy="532131"/>
          </a:xfrm>
          <a:custGeom>
            <a:avLst/>
            <a:gdLst/>
            <a:ahLst/>
            <a:cxnLst/>
            <a:rect l="l" t="t" r="r" b="b"/>
            <a:pathLst>
              <a:path w="5334000" h="532129">
                <a:moveTo>
                  <a:pt x="5245354" y="0"/>
                </a:moveTo>
                <a:lnTo>
                  <a:pt x="88646" y="0"/>
                </a:lnTo>
                <a:lnTo>
                  <a:pt x="54140" y="6975"/>
                </a:lnTo>
                <a:lnTo>
                  <a:pt x="25963" y="25987"/>
                </a:lnTo>
                <a:lnTo>
                  <a:pt x="6966" y="54167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08"/>
                </a:lnTo>
                <a:lnTo>
                  <a:pt x="25963" y="505888"/>
                </a:lnTo>
                <a:lnTo>
                  <a:pt x="54140" y="524900"/>
                </a:lnTo>
                <a:lnTo>
                  <a:pt x="88646" y="531875"/>
                </a:lnTo>
                <a:lnTo>
                  <a:pt x="5245354" y="531875"/>
                </a:lnTo>
                <a:lnTo>
                  <a:pt x="5279832" y="524900"/>
                </a:lnTo>
                <a:lnTo>
                  <a:pt x="5308012" y="505888"/>
                </a:lnTo>
                <a:lnTo>
                  <a:pt x="5327024" y="477708"/>
                </a:lnTo>
                <a:lnTo>
                  <a:pt x="5334000" y="443229"/>
                </a:lnTo>
                <a:lnTo>
                  <a:pt x="5334000" y="88645"/>
                </a:lnTo>
                <a:lnTo>
                  <a:pt x="5327024" y="54167"/>
                </a:lnTo>
                <a:lnTo>
                  <a:pt x="5308012" y="25987"/>
                </a:lnTo>
                <a:lnTo>
                  <a:pt x="5279832" y="6975"/>
                </a:lnTo>
                <a:lnTo>
                  <a:pt x="52453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0215" y="4490465"/>
            <a:ext cx="7111999" cy="532131"/>
          </a:xfrm>
          <a:custGeom>
            <a:avLst/>
            <a:gdLst/>
            <a:ahLst/>
            <a:cxnLst/>
            <a:rect l="l" t="t" r="r" b="b"/>
            <a:pathLst>
              <a:path w="5334000" h="532129">
                <a:moveTo>
                  <a:pt x="0" y="88645"/>
                </a:moveTo>
                <a:lnTo>
                  <a:pt x="6966" y="54167"/>
                </a:lnTo>
                <a:lnTo>
                  <a:pt x="25963" y="25987"/>
                </a:lnTo>
                <a:lnTo>
                  <a:pt x="54140" y="6975"/>
                </a:lnTo>
                <a:lnTo>
                  <a:pt x="88646" y="0"/>
                </a:lnTo>
                <a:lnTo>
                  <a:pt x="5245354" y="0"/>
                </a:lnTo>
                <a:lnTo>
                  <a:pt x="5279832" y="6975"/>
                </a:lnTo>
                <a:lnTo>
                  <a:pt x="5308012" y="25987"/>
                </a:lnTo>
                <a:lnTo>
                  <a:pt x="5327024" y="54167"/>
                </a:lnTo>
                <a:lnTo>
                  <a:pt x="5334000" y="88645"/>
                </a:lnTo>
                <a:lnTo>
                  <a:pt x="5334000" y="443229"/>
                </a:lnTo>
                <a:lnTo>
                  <a:pt x="5327024" y="477708"/>
                </a:lnTo>
                <a:lnTo>
                  <a:pt x="5308012" y="505888"/>
                </a:lnTo>
                <a:lnTo>
                  <a:pt x="5279832" y="524900"/>
                </a:lnTo>
                <a:lnTo>
                  <a:pt x="5245354" y="531875"/>
                </a:lnTo>
                <a:lnTo>
                  <a:pt x="88646" y="531875"/>
                </a:lnTo>
                <a:lnTo>
                  <a:pt x="54140" y="524900"/>
                </a:lnTo>
                <a:lnTo>
                  <a:pt x="25963" y="505888"/>
                </a:lnTo>
                <a:lnTo>
                  <a:pt x="6966" y="477708"/>
                </a:lnTo>
                <a:lnTo>
                  <a:pt x="0" y="443229"/>
                </a:lnTo>
                <a:lnTo>
                  <a:pt x="0" y="8864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05845" y="4584574"/>
            <a:ext cx="8529862" cy="82574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Onkeypress</a:t>
            </a:r>
            <a:endParaRPr dirty="0">
              <a:latin typeface="Arial"/>
              <a:cs typeface="Arial"/>
            </a:endParaRPr>
          </a:p>
          <a:p>
            <a:pPr marL="380911" indent="-204815">
              <a:spcBef>
                <a:spcPts val="2048"/>
              </a:spcBef>
              <a:buChar char="•"/>
              <a:tabLst>
                <a:tab pos="381665" algn="l"/>
              </a:tabLst>
            </a:pPr>
            <a:r>
              <a:rPr spc="-11" dirty="0">
                <a:latin typeface="Arial"/>
                <a:cs typeface="Arial"/>
              </a:rPr>
              <a:t>Xảy </a:t>
            </a:r>
            <a:r>
              <a:rPr spc="-5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một phím được </a:t>
            </a:r>
            <a:r>
              <a:rPr spc="-11" dirty="0">
                <a:latin typeface="Arial"/>
                <a:cs typeface="Arial"/>
              </a:rPr>
              <a:t>nhấn </a:t>
            </a:r>
            <a:r>
              <a:rPr dirty="0">
                <a:latin typeface="Arial"/>
                <a:cs typeface="Arial"/>
              </a:rPr>
              <a:t>và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nhả.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50209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7722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spc="-5" dirty="0"/>
              <a:t>bàn phím 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48183"/>
            <a:ext cx="10500359" cy="5517570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3000">
              <a:latin typeface="Times New Roman"/>
              <a:cs typeface="Times New Roman"/>
            </a:endParaRPr>
          </a:p>
          <a:p>
            <a:pPr marL="341610"/>
            <a:r>
              <a:rPr sz="1900" spc="-5" dirty="0">
                <a:latin typeface="Courier New"/>
                <a:cs typeface="Courier New"/>
              </a:rPr>
              <a:t>function</a:t>
            </a:r>
            <a:r>
              <a:rPr sz="1900" spc="-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numericonly()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776935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if(!event.keyCode &gt;=48 &amp;&amp;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event.keyCode&lt;=57))</a:t>
            </a:r>
            <a:endParaRPr sz="1900">
              <a:latin typeface="Courier New"/>
              <a:cs typeface="Courier New"/>
            </a:endParaRPr>
          </a:p>
          <a:p>
            <a:pPr marR="3738807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event.returnValue=false;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60"/>
              </a:spcBef>
            </a:pPr>
            <a:endParaRPr sz="1900">
              <a:latin typeface="Times New Roman"/>
              <a:cs typeface="Times New Roman"/>
            </a:endParaRPr>
          </a:p>
          <a:p>
            <a:pPr marL="341610"/>
            <a:r>
              <a:rPr sz="1900" spc="-5" dirty="0">
                <a:latin typeface="Courier New"/>
                <a:cs typeface="Courier New"/>
              </a:rPr>
              <a:t>function</a:t>
            </a:r>
            <a:r>
              <a:rPr sz="1900" spc="-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countWords()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var message =</a:t>
            </a:r>
            <a:r>
              <a:rPr sz="1900" spc="9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document.getElementByID(‘txtMessage’).value;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message= message.replace(/\s+/g, ‘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‘);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var numberOfWords = message.split(‘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‘).length;</a:t>
            </a:r>
            <a:endParaRPr sz="1900">
              <a:latin typeface="Courier New"/>
              <a:cs typeface="Courier New"/>
            </a:endParaRPr>
          </a:p>
          <a:p>
            <a:pPr marL="922043" marR="1317311">
              <a:lnSpc>
                <a:spcPct val="101899"/>
              </a:lnSpc>
              <a:spcBef>
                <a:spcPts val="11"/>
              </a:spcBef>
              <a:tabLst>
                <a:tab pos="2664855" algn="l"/>
              </a:tabLst>
            </a:pPr>
            <a:r>
              <a:rPr sz="1900" spc="-5" dirty="0">
                <a:latin typeface="Courier New"/>
                <a:cs typeface="Courier New"/>
              </a:rPr>
              <a:t>document.getElementById(‘txtTrack’).value = words  Remaining:	‘ + eval(50 - numberOfWords);  if(numberOfWords &gt;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50)</a:t>
            </a:r>
            <a:endParaRPr sz="1900">
              <a:latin typeface="Courier New"/>
              <a:cs typeface="Courier New"/>
            </a:endParaRPr>
          </a:p>
          <a:p>
            <a:pPr marL="922043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alert(“too many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words.’);</a:t>
            </a:r>
            <a:endParaRPr sz="1900">
              <a:latin typeface="Courier New"/>
              <a:cs typeface="Courier New"/>
            </a:endParaRPr>
          </a:p>
          <a:p>
            <a:pPr marL="48671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196821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5884" y="6593841"/>
            <a:ext cx="241300" cy="2307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1-4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3625" y="761747"/>
            <a:ext cx="8133079" cy="6595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chuột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5" dirty="0">
                <a:latin typeface="Calibri"/>
                <a:cs typeface="Calibri"/>
              </a:rPr>
              <a:t>nhấp </a:t>
            </a:r>
            <a:r>
              <a:rPr dirty="0">
                <a:latin typeface="Calibri"/>
                <a:cs typeface="Calibri"/>
              </a:rPr>
              <a:t>vào nút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2640" y="1581912"/>
            <a:ext cx="10511536" cy="4401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66633"/>
              </p:ext>
            </p:extLst>
          </p:nvPr>
        </p:nvGraphicFramePr>
        <p:xfrm>
          <a:off x="812799" y="1590041"/>
          <a:ext cx="10464801" cy="4473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0047"/>
                <a:gridCol w="7974754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13664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onmousedown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1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nhấn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onmouseup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onclick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5080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nhấn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và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ondblclick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7175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chuột là kích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đúp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6660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onmousemove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149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con trỏ 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địa điểm</a:t>
                      </a:r>
                      <a:r>
                        <a:rPr sz="16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khác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7960" marB="0">
                    <a:solidFill>
                      <a:srgbClr val="D6E3BC"/>
                    </a:solidFill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onmouseover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3461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con trỏ chuột di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7960" marB="0">
                    <a:solidFill>
                      <a:srgbClr val="F1DCDB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onmouseout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149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con trỏ chuột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khỏi các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796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0481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2-4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84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348825" y="581785"/>
            <a:ext cx="11639973" cy="592637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&lt;html&gt;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&lt;head&gt;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&lt;title&gt; Reservation &lt;/title&gt;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&lt;script src="form.js"&gt;&lt;/script&gt;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&lt;/head&gt;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&lt;body&gt;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&lt;h2&gt; Hotel Reservation Form&lt;/h2&gt;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&lt;form id="frmreservation"&gt;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&lt;table&gt;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&lt;td&gt;&lt;label for="txtName"&gt;Name:&lt;/label&gt;&lt;/td&gt;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&lt;td&gt;&lt;input id="txtName" type="text" /&gt;&lt;/td&gt;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&lt;/tr&gt;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 Arrival Date: 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&lt;td&gt;&lt;input id="txtArrival" type="text" /&gt;&lt;/td&gt;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&lt;/tr&gt;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 &lt;td&gt; Departure Date: 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     &lt;td&gt;&lt;input id="txtDeparture" type="text" /&gt;&lt;/td&gt;</a:t>
            </a:r>
          </a:p>
          <a:p>
            <a:pPr>
              <a:lnSpc>
                <a:spcPts val="2024"/>
              </a:lnSpc>
              <a:spcBef>
                <a:spcPts val="114"/>
              </a:spcBef>
            </a:pPr>
            <a:r>
              <a:rPr lang="vi-VN" spc="-5" dirty="0">
                <a:latin typeface="Courier New"/>
                <a:cs typeface="Courier New"/>
              </a:rPr>
              <a:t>              &lt;/tr&gt;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07063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03203" y="819661"/>
            <a:ext cx="11988799" cy="513128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&lt;tr&gt;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 Number of Person: 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&lt;td&gt;&lt;input id="txtPerson" type="text" maxlength="3" size="3"&gt;&lt;/td&gt;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&lt;/tr&gt;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&lt;tr&gt;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   &lt;img id="imgSubmit" width="120px" height="30px" src="submit.jpg" alt="Submit", onmousedown="showImage(this, 'submitdown.jpg');" onmouseup="showImage(this,'submit.jpg');", onclick="frmReservation.submit();"/&gt;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    &lt;img id="imgSubmit" width="120px" height="30px" src="reset.jpg" alt="Reset", onmousedown="showImage(this, 'resetdown.jpg');" onmouseup="showImage(this, 'reset.jpg');",onclick="frmReservation.reset();"/&gt;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    &lt;/td&gt;</a:t>
            </a:r>
          </a:p>
          <a:p>
            <a:pPr lvl="1"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&lt;/tr&gt;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&lt;/table&gt;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&lt;/form&gt;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&lt;/body&gt;</a:t>
            </a:r>
          </a:p>
          <a:p>
            <a:pPr>
              <a:spcBef>
                <a:spcPts val="114"/>
              </a:spcBef>
            </a:pPr>
            <a:r>
              <a:rPr lang="vi-VN"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6263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7081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sự </a:t>
            </a:r>
            <a:r>
              <a:rPr spc="-11" dirty="0"/>
              <a:t>kiện </a:t>
            </a:r>
            <a:r>
              <a:rPr spc="-35" dirty="0"/>
              <a:t>về </a:t>
            </a:r>
            <a:r>
              <a:rPr dirty="0"/>
              <a:t>chuột</a:t>
            </a:r>
            <a:r>
              <a:rPr spc="-24" dirty="0"/>
              <a:t> </a:t>
            </a:r>
            <a:r>
              <a:rPr spc="-11" dirty="0"/>
              <a:t>4-4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48829" y="785586"/>
            <a:ext cx="10909299" cy="2530593"/>
          </a:xfrm>
          <a:prstGeom prst="rect">
            <a:avLst/>
          </a:prstGeom>
        </p:spPr>
        <p:txBody>
          <a:bodyPr vert="horz" wrap="square" lIns="0" tIns="142839" rIns="0" bIns="0" rtlCol="0">
            <a:spAutoFit/>
          </a:bodyPr>
          <a:lstStyle/>
          <a:p>
            <a:pPr marL="341610" indent="-326493">
              <a:spcBef>
                <a:spcPts val="11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5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5" dirty="0">
                <a:latin typeface="Calibri"/>
                <a:cs typeface="Calibri"/>
              </a:rPr>
              <a:t>tải </a:t>
            </a:r>
            <a:r>
              <a:rPr dirty="0">
                <a:latin typeface="Calibri"/>
                <a:cs typeface="Calibri"/>
              </a:rPr>
              <a:t>các 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613686">
              <a:spcBef>
                <a:spcPts val="838"/>
              </a:spcBef>
            </a:pPr>
            <a:r>
              <a:rPr sz="1900" spc="-5" dirty="0">
                <a:latin typeface="Courier New"/>
                <a:cs typeface="Courier New"/>
              </a:rPr>
              <a:t>function showImage(object,url)</a:t>
            </a:r>
            <a:endParaRPr sz="1900">
              <a:latin typeface="Courier New"/>
              <a:cs typeface="Courier New"/>
            </a:endParaRPr>
          </a:p>
          <a:p>
            <a:pPr marL="6136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0490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object.src=url;</a:t>
            </a:r>
            <a:endParaRPr sz="1900">
              <a:latin typeface="Courier New"/>
              <a:cs typeface="Courier New"/>
            </a:endParaRPr>
          </a:p>
          <a:p>
            <a:pPr marL="6136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41610" marR="435325" indent="-326493">
              <a:lnSpc>
                <a:spcPct val="85600"/>
              </a:lnSpc>
              <a:spcBef>
                <a:spcPts val="11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5185357" algn="l"/>
                <a:tab pos="551185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ra	</a:t>
            </a:r>
            <a:r>
              <a:rPr sz="4900" spc="-8" baseline="-16865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r>
              <a:rPr sz="4900" spc="-8" baseline="-16865" dirty="0">
                <a:solidFill>
                  <a:srgbClr val="AC1317"/>
                </a:solidFill>
                <a:latin typeface="Times New Roman"/>
                <a:cs typeface="Times New Roman"/>
              </a:rPr>
              <a:t> </a:t>
            </a: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quả 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mouseup.		trên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mousedown.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199" y="3200402"/>
            <a:ext cx="44704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2401" y="3200402"/>
            <a:ext cx="4173727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1280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dirty="0" smtClean="0"/>
              <a:t>1-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48826" y="846209"/>
            <a:ext cx="10809394" cy="1683998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</a:t>
            </a:r>
            <a:r>
              <a:rPr spc="-5" dirty="0">
                <a:latin typeface="Calibri"/>
                <a:cs typeface="Calibri"/>
              </a:rPr>
              <a:t>focus 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khi các phần </a:t>
            </a:r>
            <a:r>
              <a:rPr spc="5" dirty="0">
                <a:latin typeface="Calibri"/>
                <a:cs typeface="Calibri"/>
              </a:rPr>
              <a:t>tử được </a:t>
            </a:r>
            <a:r>
              <a:rPr dirty="0">
                <a:latin typeface="Calibri"/>
                <a:cs typeface="Calibri"/>
              </a:rPr>
              <a:t>kích hoạt hoặc nhận con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trỏ.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sự kiện selection </a:t>
            </a:r>
            <a:r>
              <a:rPr spc="-19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lựa </a:t>
            </a:r>
            <a:r>
              <a:rPr spc="5" dirty="0">
                <a:latin typeface="Calibri"/>
                <a:cs typeface="Calibri"/>
              </a:rPr>
              <a:t>chọn một </a:t>
            </a:r>
            <a:r>
              <a:rPr dirty="0">
                <a:latin typeface="Calibri"/>
                <a:cs typeface="Calibri"/>
              </a:rPr>
              <a:t>thành phần hoặc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5" dirty="0">
                <a:latin typeface="Calibri"/>
                <a:cs typeface="Calibri"/>
              </a:rPr>
              <a:t>được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chọn.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</a:t>
            </a:r>
            <a:r>
              <a:rPr spc="-5" dirty="0">
                <a:latin typeface="Calibri"/>
                <a:cs typeface="Calibri"/>
              </a:rPr>
              <a:t>focus và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selection.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1" y="2659380"/>
            <a:ext cx="10105136" cy="3637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9025"/>
              </p:ext>
            </p:extLst>
          </p:nvPr>
        </p:nvGraphicFramePr>
        <p:xfrm>
          <a:off x="711203" y="2667000"/>
          <a:ext cx="10059244" cy="36144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1051"/>
                <a:gridCol w="7558193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477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onfoucs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nhận được</a:t>
                      </a:r>
                      <a:r>
                        <a:rPr sz="1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focus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59817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onblur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mất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focus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onselectstart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lựa chọn của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bắt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đầu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onselect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lựa chọn hiện tại thay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đổi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ondragstart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Xảy ra khi các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chọn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99548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dirty="0" smtClean="0"/>
              <a:t>2-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48826" y="790060"/>
            <a:ext cx="11639973" cy="5288171"/>
          </a:xfrm>
          <a:prstGeom prst="rect">
            <a:avLst/>
          </a:prstGeom>
        </p:spPr>
        <p:txBody>
          <a:bodyPr vert="horz" wrap="square" lIns="0" tIns="116388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smtClean="0">
                <a:latin typeface="Courier New"/>
                <a:cs typeface="Courier New"/>
              </a:rPr>
              <a:t>&lt;!</a:t>
            </a:r>
            <a:r>
              <a:rPr lang="vi-VN" sz="1600" dirty="0">
                <a:latin typeface="Courier New"/>
                <a:cs typeface="Courier New"/>
              </a:rPr>
              <a:t>DOCTYPE HTML&gt;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&lt;html&gt;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&lt;head&gt;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&lt;title&gt; Reservation &lt;/title&gt;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&lt;script&gt;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function showStyle(field) {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field.style.backgroundColor = '#FFFFCC';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}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function hideStyle(field) {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field.style.backgroundColor = '#FFFFFF';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}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function setFontStyle(field) {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field.style.fontWeight = 'bold';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field.style.fontFamily = 'Arial';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}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&lt;/script&gt;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&lt;/head&gt;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&lt;body&gt;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&lt;h2&gt; Feedback Form&lt;/h2&gt;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&lt;form id="frmreservation"&gt;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&lt;table&gt;</a:t>
            </a:r>
            <a:endParaRPr sz="1600" baseline="19097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62146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dirty="0" smtClean="0"/>
              <a:t>3-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89</a:t>
            </a:fld>
            <a:endParaRPr dirty="0"/>
          </a:p>
        </p:txBody>
      </p:sp>
      <p:sp>
        <p:nvSpPr>
          <p:cNvPr id="9" name="object 6"/>
          <p:cNvSpPr txBox="1"/>
          <p:nvPr/>
        </p:nvSpPr>
        <p:spPr>
          <a:xfrm>
            <a:off x="348826" y="685801"/>
            <a:ext cx="11639973" cy="5041950"/>
          </a:xfrm>
          <a:prstGeom prst="rect">
            <a:avLst/>
          </a:prstGeom>
        </p:spPr>
        <p:txBody>
          <a:bodyPr vert="horz" wrap="square" lIns="0" tIns="116388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&lt;tr&gt; 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&lt;td&gt;&lt;label for="txtName"&gt;Name:&lt;/label&gt;&lt;/td&gt;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	</a:t>
            </a:r>
            <a:r>
              <a:rPr lang="vi-VN" sz="1600" dirty="0">
                <a:latin typeface="Courier New"/>
                <a:cs typeface="Courier New"/>
              </a:rPr>
              <a:t>&lt;input id="txtName" type="text" onfocus="showStyle(this);" onblur="hideStyle(this);" onselect="setFontStyle(this);" /&gt;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</a:t>
            </a: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600" dirty="0">
                <a:latin typeface="Courier New"/>
                <a:cs typeface="Courier New"/>
              </a:rPr>
              <a:t>			</a:t>
            </a:r>
            <a:r>
              <a:rPr lang="vi-VN" sz="1600" dirty="0">
                <a:latin typeface="Courier New"/>
                <a:cs typeface="Courier New"/>
              </a:rPr>
              <a:t>&lt;tr&gt;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&lt;td&gt;&lt;label for="txtEmail"&gt;E-mail:&lt;/label&gt;&lt;/td&gt;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	&lt;input id="txtEmail" type="text" onfocus="showStyle(this);" onblur="hideStyle(this);" onselect="setFontStyle(this);" /&gt;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&lt;tr&gt;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&lt;td&gt;&lt;label for="txtComment"&gt;Comment:&lt;/label&gt;&lt;/td&gt;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&lt;td&gt;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600" dirty="0">
                <a:latin typeface="Courier New"/>
                <a:cs typeface="Courier New"/>
              </a:rPr>
              <a:t>					&lt;textarea id="txtComment" cols="15" rows="3" onfocus="showStyle(this);"   onblur="hideStyle(this);" onselect="setFontStyle(this);"&gt;&lt;/textarea&gt;</a:t>
            </a:r>
            <a:endParaRPr sz="1600" baseline="19097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106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52339"/>
              </p:ext>
            </p:extLst>
          </p:nvPr>
        </p:nvGraphicFramePr>
        <p:xfrm>
          <a:off x="1370578" y="3933836"/>
          <a:ext cx="9473841" cy="2306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8724"/>
                <a:gridCol w="6215117"/>
              </a:tblGrid>
              <a:tr h="51596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solidFill>
                      <a:srgbClr val="943735"/>
                    </a:solidFill>
                  </a:tcPr>
                </a:tc>
              </a:tr>
              <a:tr h="441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++numOne;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4041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Tăng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trước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41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numOne++;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4041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Tăng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sau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441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--numOne;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74041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Giảm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trước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</a:tr>
              <a:tr h="46586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numOne--;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Giảm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sau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6586" y="118638"/>
            <a:ext cx="78850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toán </a:t>
            </a:r>
            <a:r>
              <a:rPr spc="-5" dirty="0"/>
              <a:t>tử </a:t>
            </a:r>
            <a:r>
              <a:rPr spc="-24" dirty="0"/>
              <a:t>tăng </a:t>
            </a:r>
            <a:r>
              <a:rPr spc="-49" dirty="0"/>
              <a:t>và </a:t>
            </a:r>
            <a:r>
              <a:rPr spc="-5" dirty="0"/>
              <a:t>giảm</a:t>
            </a:r>
            <a:r>
              <a:rPr spc="5" dirty="0"/>
              <a:t> </a:t>
            </a:r>
            <a:r>
              <a:rPr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05966" y="618744"/>
            <a:ext cx="11338560" cy="530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064" y="1242060"/>
            <a:ext cx="11332465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000" y="2041396"/>
            <a:ext cx="11336528" cy="548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163" y="2751581"/>
            <a:ext cx="11326367" cy="72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02801" y="605283"/>
            <a:ext cx="11141724" cy="328719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Tăng và giảm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bớt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hạng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đi 1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đơn</a:t>
            </a:r>
            <a:r>
              <a:rPr sz="1900"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vị</a:t>
            </a:r>
            <a:endParaRPr sz="1900" dirty="0">
              <a:latin typeface="Arial"/>
              <a:cs typeface="Arial"/>
            </a:endParaRPr>
          </a:p>
          <a:p>
            <a:pPr marL="15871" marR="529040" indent="3022">
              <a:lnSpc>
                <a:spcPts val="6034"/>
              </a:lnSpc>
              <a:spcBef>
                <a:spcPts val="575"/>
              </a:spcBef>
            </a:pPr>
            <a:r>
              <a:rPr sz="1900" spc="-6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 tăng (+ +) làm tăng 1 giá trị, trong khi các toán tử giảm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(--)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làm giảm 1 giá trị</a:t>
            </a:r>
            <a:r>
              <a:rPr sz="1900" spc="-5">
                <a:solidFill>
                  <a:srgbClr val="FFFFFF"/>
                </a:solidFill>
                <a:latin typeface="Arial"/>
                <a:cs typeface="Arial"/>
              </a:rPr>
              <a:t>.  </a:t>
            </a:r>
            <a:endParaRPr lang="en-US" sz="1900" spc="-5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5871" marR="529040" indent="3022">
              <a:lnSpc>
                <a:spcPts val="6034"/>
              </a:lnSpc>
              <a:spcBef>
                <a:spcPts val="575"/>
              </a:spcBef>
            </a:pPr>
            <a:r>
              <a:rPr sz="1900" spc="-11" smtClean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toán tử có thể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đặt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sau toán</a:t>
            </a:r>
            <a:r>
              <a:rPr sz="1900" spc="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4941" marR="6047">
              <a:lnSpc>
                <a:spcPts val="1975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Operator nếu đặt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trước toán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hạng,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 hiện việc tăng trước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giảm trước khi tính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toán. 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Operator nếu đặt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sau các toán hạng, thể hiện việc tăng sau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giảm sau khi tính</a:t>
            </a:r>
            <a:r>
              <a:rPr sz="1900" spc="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toán.</a:t>
            </a:r>
            <a:endParaRPr sz="1900" dirty="0">
              <a:latin typeface="Arial"/>
              <a:cs typeface="Arial"/>
            </a:endParaRPr>
          </a:p>
          <a:p>
            <a:pPr marL="388466" indent="-327250">
              <a:spcBef>
                <a:spcPts val="162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89223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sẽ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toán tử tăng giảm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(numOne=2).</a:t>
            </a: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13</a:t>
            </a:r>
            <a:r>
              <a:rPr lang="vi-VN" smtClean="0"/>
              <a:t>-</a:t>
            </a:r>
            <a:r>
              <a:rPr lang="en-US" smtClean="0"/>
              <a:t>Toán tử và câu lệnh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69659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lang="en-US" dirty="0" smtClean="0"/>
              <a:t>4</a:t>
            </a:r>
            <a:r>
              <a:rPr dirty="0" smtClean="0"/>
              <a:t>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90</a:t>
            </a:fld>
            <a:endParaRPr dirty="0"/>
          </a:p>
        </p:txBody>
      </p:sp>
      <p:sp>
        <p:nvSpPr>
          <p:cNvPr id="9" name="object 6"/>
          <p:cNvSpPr txBox="1"/>
          <p:nvPr/>
        </p:nvSpPr>
        <p:spPr>
          <a:xfrm>
            <a:off x="348826" y="790058"/>
            <a:ext cx="11639973" cy="3333790"/>
          </a:xfrm>
          <a:prstGeom prst="rect">
            <a:avLst/>
          </a:prstGeom>
        </p:spPr>
        <p:txBody>
          <a:bodyPr vert="horz" wrap="square" lIns="0" tIns="116388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	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&lt;tr&gt;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	&lt;td&gt;&lt;input id="btnSubmit" type="button" type="button" value="Submit" /&gt;&lt;/td&gt;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	&lt;td&gt;&lt;input id="btnReset"  type="reset" /&gt;&lt;/td&gt;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	&lt;/table&gt;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	&lt;/form&gt;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&lt;/body&gt;</a:t>
            </a:r>
          </a:p>
          <a:p>
            <a:pPr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vi-VN" sz="1900" dirty="0">
                <a:latin typeface="Courier New"/>
                <a:cs typeface="Courier New"/>
              </a:rPr>
              <a:t>&lt;/html&gt;</a:t>
            </a:r>
            <a:endParaRPr sz="3000" baseline="19097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94588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98206"/>
            <a:ext cx="842433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sự kiên </a:t>
            </a:r>
            <a:r>
              <a:rPr spc="-19" dirty="0"/>
              <a:t>Focus </a:t>
            </a:r>
            <a:r>
              <a:rPr spc="-30" dirty="0"/>
              <a:t>và </a:t>
            </a:r>
            <a:r>
              <a:rPr spc="-5" dirty="0"/>
              <a:t>Selection</a:t>
            </a:r>
            <a:r>
              <a:rPr dirty="0"/>
              <a:t> </a:t>
            </a:r>
            <a:r>
              <a:rPr lang="en-US" dirty="0" smtClean="0"/>
              <a:t>5</a:t>
            </a:r>
            <a:r>
              <a:rPr dirty="0" smtClean="0"/>
              <a:t>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14197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 err="1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33599" y="1447801"/>
            <a:ext cx="7561071" cy="419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1915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08430"/>
            <a:ext cx="11131126" cy="2651038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10581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Scripting đề cập đến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</a:t>
            </a:r>
            <a:r>
              <a:rPr spc="-5" dirty="0">
                <a:latin typeface="Calibri"/>
                <a:cs typeface="Calibri"/>
              </a:rPr>
              <a:t>lệnh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dịch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tuần tự </a:t>
            </a:r>
            <a:r>
              <a:rPr spc="-24" dirty="0">
                <a:latin typeface="Calibri"/>
                <a:cs typeface="Calibri"/>
              </a:rPr>
              <a:t>và  </a:t>
            </a:r>
            <a:r>
              <a:rPr spc="-19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lập tức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 xuất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hiện.</a:t>
            </a:r>
            <a:endParaRPr>
              <a:latin typeface="Calibri"/>
              <a:cs typeface="Calibri"/>
            </a:endParaRPr>
          </a:p>
          <a:p>
            <a:pPr marL="341610" marR="10581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là một ngôn ngữ kịch bản, có thể được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phía máy khách </a:t>
            </a:r>
            <a:r>
              <a:rPr spc="-24" dirty="0">
                <a:latin typeface="Calibri"/>
                <a:cs typeface="Calibri"/>
              </a:rPr>
              <a:t>và  </a:t>
            </a:r>
            <a:r>
              <a:rPr dirty="0">
                <a:latin typeface="Calibri"/>
                <a:cs typeface="Calibri"/>
              </a:rPr>
              <a:t>phía máy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chủ.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biến dùng để chỉ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biểu tượng chứa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trị, trong đó có thể thay đổi  giá trị.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nguyên </a:t>
            </a:r>
            <a:r>
              <a:rPr spc="5" dirty="0">
                <a:latin typeface="Calibri"/>
                <a:cs typeface="Calibri"/>
              </a:rPr>
              <a:t>thủy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đơn </a:t>
            </a:r>
            <a:r>
              <a:rPr spc="5" dirty="0">
                <a:latin typeface="Calibri"/>
                <a:cs typeface="Calibri"/>
              </a:rPr>
              <a:t>như một </a:t>
            </a:r>
            <a:r>
              <a:rPr dirty="0">
                <a:latin typeface="Calibri"/>
                <a:cs typeface="Calibri"/>
              </a:rPr>
              <a:t>số hoặc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chuỗi.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hàm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đoạn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mã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mà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trên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hoàn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0"/>
              </a:spcBef>
            </a:pPr>
            <a:r>
              <a:rPr spc="5" dirty="0">
                <a:latin typeface="Calibri"/>
                <a:cs typeface="Calibri"/>
              </a:rPr>
              <a:t>thành một </a:t>
            </a:r>
            <a:r>
              <a:rPr dirty="0">
                <a:latin typeface="Calibri"/>
                <a:cs typeface="Calibri"/>
              </a:rPr>
              <a:t>nhiệm vụ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ct val="100499"/>
              </a:lnSpc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11" dirty="0">
                <a:latin typeface="Calibri"/>
                <a:cs typeface="Calibri"/>
              </a:rPr>
              <a:t>Xử </a:t>
            </a:r>
            <a:r>
              <a:rPr dirty="0">
                <a:latin typeface="Calibri"/>
                <a:cs typeface="Calibri"/>
              </a:rPr>
              <a:t>lý sự kiện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quá trình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các hành động được thực hiện </a:t>
            </a:r>
            <a:r>
              <a:rPr spc="-5" dirty="0">
                <a:latin typeface="Calibri"/>
                <a:cs typeface="Calibri"/>
              </a:rPr>
              <a:t>khi </a:t>
            </a:r>
            <a:r>
              <a:rPr dirty="0">
                <a:latin typeface="Calibri"/>
                <a:cs typeface="Calibri"/>
              </a:rPr>
              <a:t>sự kiện  </a:t>
            </a:r>
            <a:r>
              <a:rPr spc="-19" dirty="0">
                <a:latin typeface="Calibri"/>
                <a:cs typeface="Calibri"/>
              </a:rPr>
              <a:t>xảy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ra.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Sự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bọt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cơ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chế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chỉ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định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xử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lý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sự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chung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tất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cả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0"/>
              </a:spcBef>
            </a:pPr>
            <a:r>
              <a:rPr dirty="0">
                <a:latin typeface="Calibri"/>
                <a:cs typeface="Calibri"/>
              </a:rPr>
              <a:t>các phần tử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con</a:t>
            </a:r>
            <a:r>
              <a:rPr smtClean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12</a:t>
            </a:r>
            <a:r>
              <a:rPr lang="vi-VN" smtClean="0"/>
              <a:t>-</a:t>
            </a:r>
            <a:r>
              <a:rPr lang="en-US" smtClean="0"/>
              <a:t>Giới thiệu về JavaScript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86825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93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7131</TotalTime>
  <Words>8929</Words>
  <Application>Microsoft Office PowerPoint</Application>
  <PresentationFormat>Custom</PresentationFormat>
  <Paragraphs>1338</Paragraphs>
  <Slides>95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Office Theme</vt:lpstr>
      <vt:lpstr>1_Office Theme</vt:lpstr>
      <vt:lpstr>Bài 13 Toán tử và câu lệch </vt:lpstr>
      <vt:lpstr>Mục tiêu</vt:lpstr>
      <vt:lpstr>Giới thiệu</vt:lpstr>
      <vt:lpstr>Khái niệm cơ bản của các toán tử 1-2</vt:lpstr>
      <vt:lpstr>Khái niệm cơ bản của các toán tử 2-2</vt:lpstr>
      <vt:lpstr>Các kiểu toán tử khác nhau</vt:lpstr>
      <vt:lpstr>Toán tử số học 1-2</vt:lpstr>
      <vt:lpstr>Toán tử số học 2-2</vt:lpstr>
      <vt:lpstr>Các toán tử tăng và giảm 1-2</vt:lpstr>
      <vt:lpstr>Các toán tử tăng và giảm 2-2</vt:lpstr>
      <vt:lpstr>Các toán tử quan hệ 1-3</vt:lpstr>
      <vt:lpstr>Các toán tử quan hệ 2-3</vt:lpstr>
      <vt:lpstr>Các toán tử quan hệ 3-3</vt:lpstr>
      <vt:lpstr>Các toán tử logic 1-2</vt:lpstr>
      <vt:lpstr>Các toán tử logic 2-2</vt:lpstr>
      <vt:lpstr>Các toán tử gán</vt:lpstr>
      <vt:lpstr>Các toán tử Bitwise 1-2</vt:lpstr>
      <vt:lpstr>Các toán tử Bitwise 2-2</vt:lpstr>
      <vt:lpstr>Các toán tử đặc biệt 1-2</vt:lpstr>
      <vt:lpstr>Các toán tử đặc biệt 2-2</vt:lpstr>
      <vt:lpstr>Thứ tự của các toán tử</vt:lpstr>
      <vt:lpstr>Các biểu thức quy tắc</vt:lpstr>
      <vt:lpstr>Các phương thức và thuộc tính của RegEx 1-2</vt:lpstr>
      <vt:lpstr>Các phương thức và thuộc tính của RegEx 2-2</vt:lpstr>
      <vt:lpstr>Các loại mẫu phù hợp</vt:lpstr>
      <vt:lpstr>Position Matching</vt:lpstr>
      <vt:lpstr>Character Classes 1-2</vt:lpstr>
      <vt:lpstr>Character Classes 2-2</vt:lpstr>
      <vt:lpstr>Repetition</vt:lpstr>
      <vt:lpstr>Alternation and Grouping</vt:lpstr>
      <vt:lpstr>Các câu lệnh quyết định 1-2</vt:lpstr>
      <vt:lpstr>Các câu lệnh quyết định 2-2</vt:lpstr>
      <vt:lpstr>Câu lệnh if 1-2</vt:lpstr>
      <vt:lpstr>Câu lệnh if 2-2</vt:lpstr>
      <vt:lpstr>Câu lệnh if-else 1-2</vt:lpstr>
      <vt:lpstr>Câu lệnh if-else 2-2</vt:lpstr>
      <vt:lpstr>Câu lệnh if-else-if 1-2</vt:lpstr>
      <vt:lpstr>Câu lệnh if-else-if 2-2</vt:lpstr>
      <vt:lpstr>Câu lệnh if lồng nhau 1-2</vt:lpstr>
      <vt:lpstr>Câu lệnh if lồng nhau 2-2</vt:lpstr>
      <vt:lpstr>Câu lệnh switch-case 1-2</vt:lpstr>
      <vt:lpstr>Câu lệnh switch-case 2-2</vt:lpstr>
      <vt:lpstr>Tổng kết</vt:lpstr>
      <vt:lpstr>PowerPoint Presentation</vt:lpstr>
      <vt:lpstr>Scripting 1-3</vt:lpstr>
      <vt:lpstr>Scripting 2-3</vt:lpstr>
      <vt:lpstr>Scripting 3-3</vt:lpstr>
      <vt:lpstr>JavaScript 1-2</vt:lpstr>
      <vt:lpstr>JavaScript 2-2</vt:lpstr>
      <vt:lpstr>Các phiên bản của JavaScript</vt:lpstr>
      <vt:lpstr>Client-side JavaScript 1-2</vt:lpstr>
      <vt:lpstr>Client-side JavaScript 2-2</vt:lpstr>
      <vt:lpstr>Server-side JavaScript 1-2</vt:lpstr>
      <vt:lpstr>Server-side JavaScript 2-2</vt:lpstr>
      <vt:lpstr>Thẻ &lt;Script&gt; 1-2</vt:lpstr>
      <vt:lpstr>Thẻ &lt;Script&gt; 2-2</vt:lpstr>
      <vt:lpstr>Các biến trong JavaScript</vt:lpstr>
      <vt:lpstr>Khai báo các biến 1-4</vt:lpstr>
      <vt:lpstr>Khai báo các biến 2-4</vt:lpstr>
      <vt:lpstr>Khai báo các biến 3-4</vt:lpstr>
      <vt:lpstr>Khai báo các biến 4-4</vt:lpstr>
      <vt:lpstr>Quy tắc đặt tên biến</vt:lpstr>
      <vt:lpstr>Các kiểu dữ liệu trong JavaScript 1-3</vt:lpstr>
      <vt:lpstr>Các kiểu dữ liệu trong JavaScript 2-3</vt:lpstr>
      <vt:lpstr>Các kiểu dữ liệu trong JavaScript 3-3</vt:lpstr>
      <vt:lpstr>Phương thức 1-3</vt:lpstr>
      <vt:lpstr>Phương thức 2-3</vt:lpstr>
      <vt:lpstr>Phương thức 3-3</vt:lpstr>
      <vt:lpstr>Sử dụng chú thích</vt:lpstr>
      <vt:lpstr>Các ký tự không in ra 1-2</vt:lpstr>
      <vt:lpstr>Các ký tự không in ra 2-2</vt:lpstr>
      <vt:lpstr>Các hàm có sẵn 1-4</vt:lpstr>
      <vt:lpstr>Các hàm có sẵn 2-4</vt:lpstr>
      <vt:lpstr>Các hàm có sẵn 3-4</vt:lpstr>
      <vt:lpstr>Các hàm có sẵn 3-4</vt:lpstr>
      <vt:lpstr>Các sự kiện</vt:lpstr>
      <vt:lpstr>Điều khiển sự kiện 1-2</vt:lpstr>
      <vt:lpstr>Điều khiển sự kiện 2-2</vt:lpstr>
      <vt:lpstr>Sự kiện nổi lên</vt:lpstr>
      <vt:lpstr>Vòng đời của một sự kiện</vt:lpstr>
      <vt:lpstr>Các sự kiện về bàn phím 1-2</vt:lpstr>
      <vt:lpstr>Các sự kiện về bàn phím 2-2</vt:lpstr>
      <vt:lpstr>Các sự kiện về chuột 1-4</vt:lpstr>
      <vt:lpstr>Các sự kiện về chuột 2-4</vt:lpstr>
      <vt:lpstr>Các sự kiện về chuột 3-4</vt:lpstr>
      <vt:lpstr>Các sự kiện về chuột 4-4</vt:lpstr>
      <vt:lpstr>Các sự kiên Focus và Selection 1-5</vt:lpstr>
      <vt:lpstr>Các sự kiên Focus và Selection 2-5</vt:lpstr>
      <vt:lpstr>Các sự kiên Focus và Selection 3-5</vt:lpstr>
      <vt:lpstr>Các sự kiên Focus và Selection 4-5</vt:lpstr>
      <vt:lpstr>Các sự kiên Focus và Selection 5-5</vt:lpstr>
      <vt:lpstr>Tổng kết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2396</cp:revision>
  <dcterms:created xsi:type="dcterms:W3CDTF">2018-01-11T08:27:42Z</dcterms:created>
  <dcterms:modified xsi:type="dcterms:W3CDTF">2020-03-13T10:26:47Z</dcterms:modified>
</cp:coreProperties>
</file>